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7"/>
  </p:handoutMasterIdLst>
  <p:sldIdLst>
    <p:sldId id="266" r:id="rId2"/>
    <p:sldId id="267" r:id="rId3"/>
    <p:sldId id="258" r:id="rId4"/>
    <p:sldId id="260" r:id="rId5"/>
    <p:sldId id="272" r:id="rId6"/>
    <p:sldId id="274" r:id="rId7"/>
    <p:sldId id="261" r:id="rId8"/>
    <p:sldId id="262" r:id="rId9"/>
    <p:sldId id="259" r:id="rId10"/>
    <p:sldId id="270" r:id="rId11"/>
    <p:sldId id="265" r:id="rId12"/>
    <p:sldId id="271" r:id="rId13"/>
    <p:sldId id="268" r:id="rId14"/>
    <p:sldId id="269" r:id="rId15"/>
    <p:sldId id="273" r:id="rId16"/>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6912" autoAdjust="0"/>
    <p:restoredTop sz="94660"/>
  </p:normalViewPr>
  <p:slideViewPr>
    <p:cSldViewPr>
      <p:cViewPr varScale="1">
        <p:scale>
          <a:sx n="109" d="100"/>
          <a:sy n="109" d="100"/>
        </p:scale>
        <p:origin x="1296"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8475"/>
          </a:xfrm>
          <a:prstGeom prst="rect">
            <a:avLst/>
          </a:prstGeom>
        </p:spPr>
        <p:txBody>
          <a:bodyPr vert="horz" lIns="91440" tIns="45720" rIns="91440" bIns="45720" rtlCol="0"/>
          <a:lstStyle>
            <a:lvl1pPr algn="r">
              <a:defRPr sz="1200"/>
            </a:lvl1pPr>
          </a:lstStyle>
          <a:p>
            <a:fld id="{B83B7067-2A0D-4423-9514-B79B024625FB}" type="datetimeFigureOut">
              <a:rPr lang="en-GB" smtClean="0"/>
              <a:t>23/02/2024</a:t>
            </a:fld>
            <a:endParaRPr lang="en-GB"/>
          </a:p>
        </p:txBody>
      </p:sp>
      <p:sp>
        <p:nvSpPr>
          <p:cNvPr id="4" name="Footer Placeholder 3"/>
          <p:cNvSpPr>
            <a:spLocks noGrp="1"/>
          </p:cNvSpPr>
          <p:nvPr>
            <p:ph type="ftr" sz="quarter" idx="2"/>
          </p:nvPr>
        </p:nvSpPr>
        <p:spPr>
          <a:xfrm>
            <a:off x="0" y="9429750"/>
            <a:ext cx="2946400" cy="49847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9750"/>
            <a:ext cx="2946400" cy="498475"/>
          </a:xfrm>
          <a:prstGeom prst="rect">
            <a:avLst/>
          </a:prstGeom>
        </p:spPr>
        <p:txBody>
          <a:bodyPr vert="horz" lIns="91440" tIns="45720" rIns="91440" bIns="45720" rtlCol="0" anchor="b"/>
          <a:lstStyle>
            <a:lvl1pPr algn="r">
              <a:defRPr sz="1200"/>
            </a:lvl1pPr>
          </a:lstStyle>
          <a:p>
            <a:fld id="{E1907CD9-4D60-4F3B-A103-E5E77AAED571}" type="slidenum">
              <a:rPr lang="en-GB" smtClean="0"/>
              <a:t>‹#›</a:t>
            </a:fld>
            <a:endParaRPr lang="en-GB"/>
          </a:p>
        </p:txBody>
      </p:sp>
    </p:spTree>
    <p:extLst>
      <p:ext uri="{BB962C8B-B14F-4D97-AF65-F5344CB8AC3E}">
        <p14:creationId xmlns:p14="http://schemas.microsoft.com/office/powerpoint/2010/main" val="388309059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71C56E3-19F2-4B7D-B5DB-71A0C0A18A24}" type="datetimeFigureOut">
              <a:rPr lang="en-GB" smtClean="0"/>
              <a:t>23/02/2024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4D2FE29-3F86-41CF-892D-8AC4F49CD717}" type="slidenum">
              <a:rPr lang="en-GB" smtClean="0"/>
              <a:t>‹#›</a:t>
            </a:fld>
            <a:endParaRPr lang="en-GB"/>
          </a:p>
        </p:txBody>
      </p:sp>
    </p:spTree>
    <p:extLst>
      <p:ext uri="{BB962C8B-B14F-4D97-AF65-F5344CB8AC3E}">
        <p14:creationId xmlns:p14="http://schemas.microsoft.com/office/powerpoint/2010/main" val="3846441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71C56E3-19F2-4B7D-B5DB-71A0C0A18A24}" type="datetimeFigureOut">
              <a:rPr lang="en-GB" smtClean="0"/>
              <a:t>23/02/2024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4D2FE29-3F86-41CF-892D-8AC4F49CD717}" type="slidenum">
              <a:rPr lang="en-GB" smtClean="0"/>
              <a:t>‹#›</a:t>
            </a:fld>
            <a:endParaRPr lang="en-GB"/>
          </a:p>
        </p:txBody>
      </p:sp>
    </p:spTree>
    <p:extLst>
      <p:ext uri="{BB962C8B-B14F-4D97-AF65-F5344CB8AC3E}">
        <p14:creationId xmlns:p14="http://schemas.microsoft.com/office/powerpoint/2010/main" val="14439601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71C56E3-19F2-4B7D-B5DB-71A0C0A18A24}" type="datetimeFigureOut">
              <a:rPr lang="en-GB" smtClean="0"/>
              <a:t>23/02/2024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4D2FE29-3F86-41CF-892D-8AC4F49CD717}" type="slidenum">
              <a:rPr lang="en-GB" smtClean="0"/>
              <a:t>‹#›</a:t>
            </a:fld>
            <a:endParaRPr lang="en-GB"/>
          </a:p>
        </p:txBody>
      </p:sp>
    </p:spTree>
    <p:extLst>
      <p:ext uri="{BB962C8B-B14F-4D97-AF65-F5344CB8AC3E}">
        <p14:creationId xmlns:p14="http://schemas.microsoft.com/office/powerpoint/2010/main" val="40127361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71C56E3-19F2-4B7D-B5DB-71A0C0A18A24}" type="datetimeFigureOut">
              <a:rPr lang="en-GB" smtClean="0"/>
              <a:t>23/02/2024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4D2FE29-3F86-41CF-892D-8AC4F49CD717}" type="slidenum">
              <a:rPr lang="en-GB" smtClean="0"/>
              <a:t>‹#›</a:t>
            </a:fld>
            <a:endParaRPr lang="en-GB"/>
          </a:p>
        </p:txBody>
      </p:sp>
    </p:spTree>
    <p:extLst>
      <p:ext uri="{BB962C8B-B14F-4D97-AF65-F5344CB8AC3E}">
        <p14:creationId xmlns:p14="http://schemas.microsoft.com/office/powerpoint/2010/main" val="19456954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71C56E3-19F2-4B7D-B5DB-71A0C0A18A24}" type="datetimeFigureOut">
              <a:rPr lang="en-GB" smtClean="0"/>
              <a:t>23/02/2024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4D2FE29-3F86-41CF-892D-8AC4F49CD717}" type="slidenum">
              <a:rPr lang="en-GB" smtClean="0"/>
              <a:t>‹#›</a:t>
            </a:fld>
            <a:endParaRPr lang="en-GB"/>
          </a:p>
        </p:txBody>
      </p:sp>
    </p:spTree>
    <p:extLst>
      <p:ext uri="{BB962C8B-B14F-4D97-AF65-F5344CB8AC3E}">
        <p14:creationId xmlns:p14="http://schemas.microsoft.com/office/powerpoint/2010/main" val="1184916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71C56E3-19F2-4B7D-B5DB-71A0C0A18A24}" type="datetimeFigureOut">
              <a:rPr lang="en-GB" smtClean="0"/>
              <a:t>23/02/2024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4D2FE29-3F86-41CF-892D-8AC4F49CD717}" type="slidenum">
              <a:rPr lang="en-GB" smtClean="0"/>
              <a:t>‹#›</a:t>
            </a:fld>
            <a:endParaRPr lang="en-GB"/>
          </a:p>
        </p:txBody>
      </p:sp>
    </p:spTree>
    <p:extLst>
      <p:ext uri="{BB962C8B-B14F-4D97-AF65-F5344CB8AC3E}">
        <p14:creationId xmlns:p14="http://schemas.microsoft.com/office/powerpoint/2010/main" val="11969265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71C56E3-19F2-4B7D-B5DB-71A0C0A18A24}" type="datetimeFigureOut">
              <a:rPr lang="en-GB" smtClean="0"/>
              <a:t>23/02/2024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4D2FE29-3F86-41CF-892D-8AC4F49CD717}" type="slidenum">
              <a:rPr lang="en-GB" smtClean="0"/>
              <a:t>‹#›</a:t>
            </a:fld>
            <a:endParaRPr lang="en-GB"/>
          </a:p>
        </p:txBody>
      </p:sp>
    </p:spTree>
    <p:extLst>
      <p:ext uri="{BB962C8B-B14F-4D97-AF65-F5344CB8AC3E}">
        <p14:creationId xmlns:p14="http://schemas.microsoft.com/office/powerpoint/2010/main" val="46817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71C56E3-19F2-4B7D-B5DB-71A0C0A18A24}" type="datetimeFigureOut">
              <a:rPr lang="en-GB" smtClean="0"/>
              <a:t>23/02/2024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4D2FE29-3F86-41CF-892D-8AC4F49CD717}" type="slidenum">
              <a:rPr lang="en-GB" smtClean="0"/>
              <a:t>‹#›</a:t>
            </a:fld>
            <a:endParaRPr lang="en-GB"/>
          </a:p>
        </p:txBody>
      </p:sp>
    </p:spTree>
    <p:extLst>
      <p:ext uri="{BB962C8B-B14F-4D97-AF65-F5344CB8AC3E}">
        <p14:creationId xmlns:p14="http://schemas.microsoft.com/office/powerpoint/2010/main" val="30527431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1C56E3-19F2-4B7D-B5DB-71A0C0A18A24}" type="datetimeFigureOut">
              <a:rPr lang="en-GB" smtClean="0"/>
              <a:t>23/02/2024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4D2FE29-3F86-41CF-892D-8AC4F49CD717}" type="slidenum">
              <a:rPr lang="en-GB" smtClean="0"/>
              <a:t>‹#›</a:t>
            </a:fld>
            <a:endParaRPr lang="en-GB"/>
          </a:p>
        </p:txBody>
      </p:sp>
    </p:spTree>
    <p:extLst>
      <p:ext uri="{BB962C8B-B14F-4D97-AF65-F5344CB8AC3E}">
        <p14:creationId xmlns:p14="http://schemas.microsoft.com/office/powerpoint/2010/main" val="694647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1C56E3-19F2-4B7D-B5DB-71A0C0A18A24}" type="datetimeFigureOut">
              <a:rPr lang="en-GB" smtClean="0"/>
              <a:t>23/02/2024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4D2FE29-3F86-41CF-892D-8AC4F49CD717}" type="slidenum">
              <a:rPr lang="en-GB" smtClean="0"/>
              <a:t>‹#›</a:t>
            </a:fld>
            <a:endParaRPr lang="en-GB"/>
          </a:p>
        </p:txBody>
      </p:sp>
    </p:spTree>
    <p:extLst>
      <p:ext uri="{BB962C8B-B14F-4D97-AF65-F5344CB8AC3E}">
        <p14:creationId xmlns:p14="http://schemas.microsoft.com/office/powerpoint/2010/main" val="39908018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1C56E3-19F2-4B7D-B5DB-71A0C0A18A24}" type="datetimeFigureOut">
              <a:rPr lang="en-GB" smtClean="0"/>
              <a:t>23/02/2024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4D2FE29-3F86-41CF-892D-8AC4F49CD717}" type="slidenum">
              <a:rPr lang="en-GB" smtClean="0"/>
              <a:t>‹#›</a:t>
            </a:fld>
            <a:endParaRPr lang="en-GB"/>
          </a:p>
        </p:txBody>
      </p:sp>
    </p:spTree>
    <p:extLst>
      <p:ext uri="{BB962C8B-B14F-4D97-AF65-F5344CB8AC3E}">
        <p14:creationId xmlns:p14="http://schemas.microsoft.com/office/powerpoint/2010/main" val="3530866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1C56E3-19F2-4B7D-B5DB-71A0C0A18A24}" type="datetimeFigureOut">
              <a:rPr lang="en-GB" smtClean="0"/>
              <a:t>23/02/2024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D2FE29-3F86-41CF-892D-8AC4F49CD717}" type="slidenum">
              <a:rPr lang="en-GB" smtClean="0"/>
              <a:t>‹#›</a:t>
            </a:fld>
            <a:endParaRPr lang="en-GB"/>
          </a:p>
        </p:txBody>
      </p:sp>
    </p:spTree>
    <p:extLst>
      <p:ext uri="{BB962C8B-B14F-4D97-AF65-F5344CB8AC3E}">
        <p14:creationId xmlns:p14="http://schemas.microsoft.com/office/powerpoint/2010/main" val="2311633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www.phonicsplay.com/" TargetMode="External"/><Relationship Id="rId7" Type="http://schemas.openxmlformats.org/officeDocument/2006/relationships/hyperlink" Target="http://www.phonicsbloom.com/" TargetMode="External"/><Relationship Id="rId2" Type="http://schemas.openxmlformats.org/officeDocument/2006/relationships/image" Target="../media/image14.png"/><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hyperlink" Target="http://www.teachyourmonstertoread.com/" TargetMode="Externa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hyperlink" Target="http://www.twinkl.co.uk/" TargetMode="External"/><Relationship Id="rId7"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188640"/>
            <a:ext cx="8352928" cy="1323439"/>
          </a:xfrm>
          <a:prstGeom prst="rect">
            <a:avLst/>
          </a:prstGeom>
        </p:spPr>
        <p:txBody>
          <a:bodyPr wrap="square">
            <a:spAutoFit/>
          </a:bodyPr>
          <a:lstStyle/>
          <a:p>
            <a:pPr algn="ctr"/>
            <a:r>
              <a:rPr lang="en-GB" sz="8000" b="1" dirty="0" smtClean="0">
                <a:solidFill>
                  <a:srgbClr val="00B050"/>
                </a:solidFill>
                <a:latin typeface="Kinetic Letters" panose="00000500000000000000" pitchFamily="50" charset="0"/>
              </a:rPr>
              <a:t>Phonics Presentation</a:t>
            </a:r>
            <a:endParaRPr lang="en-GB" sz="6600" b="1" i="1" dirty="0">
              <a:solidFill>
                <a:srgbClr val="00B050"/>
              </a:solidFill>
              <a:latin typeface="Kinetic Letters" panose="00000500000000000000" pitchFamily="50" charset="0"/>
            </a:endParaRPr>
          </a:p>
        </p:txBody>
      </p:sp>
      <p:sp>
        <p:nvSpPr>
          <p:cNvPr id="3" name="Rectangle 2"/>
          <p:cNvSpPr/>
          <p:nvPr/>
        </p:nvSpPr>
        <p:spPr>
          <a:xfrm>
            <a:off x="71500" y="2499134"/>
            <a:ext cx="8856984" cy="4462760"/>
          </a:xfrm>
          <a:prstGeom prst="rect">
            <a:avLst/>
          </a:prstGeom>
        </p:spPr>
        <p:txBody>
          <a:bodyPr wrap="square">
            <a:spAutoFit/>
          </a:bodyPr>
          <a:lstStyle/>
          <a:p>
            <a:pPr algn="ctr"/>
            <a:r>
              <a:rPr lang="en-GB" sz="3600" dirty="0" smtClean="0">
                <a:latin typeface="Kinetic Letters" panose="00000500000000000000" pitchFamily="50" charset="0"/>
              </a:rPr>
              <a:t>How many ways can you think of to spell the nonsense word:</a:t>
            </a:r>
          </a:p>
          <a:p>
            <a:pPr algn="ctr"/>
            <a:r>
              <a:rPr lang="en-GB" sz="7200" b="1" i="1" dirty="0" err="1" smtClean="0">
                <a:latin typeface="Kinetic Letters" panose="00000500000000000000" pitchFamily="50" charset="0"/>
              </a:rPr>
              <a:t>Lightoe</a:t>
            </a:r>
            <a:endParaRPr lang="en-GB" sz="7200" b="1" i="1" dirty="0" smtClean="0">
              <a:latin typeface="Kinetic Letters" panose="00000500000000000000" pitchFamily="50" charset="0"/>
            </a:endParaRPr>
          </a:p>
          <a:p>
            <a:r>
              <a:rPr lang="en-GB" sz="3600" dirty="0" smtClean="0">
                <a:latin typeface="Kinetic Letters" panose="00000500000000000000" pitchFamily="50" charset="0"/>
              </a:rPr>
              <a:t>For example:</a:t>
            </a:r>
            <a:endParaRPr lang="en-GB" sz="3600" dirty="0">
              <a:latin typeface="Kinetic Letters" panose="00000500000000000000" pitchFamily="50" charset="0"/>
            </a:endParaRPr>
          </a:p>
          <a:p>
            <a:r>
              <a:rPr lang="en-GB" sz="3600" i="1" dirty="0" err="1" smtClean="0">
                <a:latin typeface="Kinetic Letters" panose="00000500000000000000" pitchFamily="50" charset="0"/>
              </a:rPr>
              <a:t>Lightoh</a:t>
            </a:r>
            <a:endParaRPr lang="en-GB" sz="3600" i="1" dirty="0" smtClean="0">
              <a:latin typeface="Kinetic Letters" panose="00000500000000000000" pitchFamily="50" charset="0"/>
            </a:endParaRPr>
          </a:p>
          <a:p>
            <a:r>
              <a:rPr lang="en-GB" sz="3600" i="1" dirty="0" err="1" smtClean="0">
                <a:latin typeface="Kinetic Letters" panose="00000500000000000000" pitchFamily="50" charset="0"/>
              </a:rPr>
              <a:t>Lightow</a:t>
            </a:r>
            <a:endParaRPr lang="en-GB" sz="3600" i="1" dirty="0" smtClean="0">
              <a:latin typeface="Kinetic Letters" panose="00000500000000000000" pitchFamily="50" charset="0"/>
            </a:endParaRPr>
          </a:p>
          <a:p>
            <a:r>
              <a:rPr lang="en-GB" sz="3600" i="1" dirty="0" err="1" smtClean="0">
                <a:latin typeface="Kinetic Letters" panose="00000500000000000000" pitchFamily="50" charset="0"/>
              </a:rPr>
              <a:t>Liteoa</a:t>
            </a:r>
            <a:endParaRPr lang="en-GB" sz="3600" i="1" dirty="0" smtClean="0">
              <a:latin typeface="Kinetic Letters" panose="00000500000000000000" pitchFamily="50" charset="0"/>
            </a:endParaRPr>
          </a:p>
          <a:p>
            <a:endParaRPr lang="en-GB" sz="3200" i="1" dirty="0"/>
          </a:p>
        </p:txBody>
      </p:sp>
    </p:spTree>
    <p:extLst>
      <p:ext uri="{BB962C8B-B14F-4D97-AF65-F5344CB8AC3E}">
        <p14:creationId xmlns:p14="http://schemas.microsoft.com/office/powerpoint/2010/main" val="23426400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6000" b="1" dirty="0" smtClean="0">
                <a:solidFill>
                  <a:srgbClr val="92D050"/>
                </a:solidFill>
                <a:latin typeface="Kinetic Letters" panose="00000500000000000000" pitchFamily="50" charset="0"/>
              </a:rPr>
              <a:t>Phonics Screening Check </a:t>
            </a:r>
            <a:endParaRPr lang="en-GB" sz="6000" b="1" dirty="0">
              <a:solidFill>
                <a:srgbClr val="92D050"/>
              </a:solidFill>
              <a:latin typeface="Kinetic Letters" panose="00000500000000000000" pitchFamily="50" charset="0"/>
            </a:endParaRPr>
          </a:p>
        </p:txBody>
      </p:sp>
      <p:sp>
        <p:nvSpPr>
          <p:cNvPr id="3" name="TextBox 2"/>
          <p:cNvSpPr txBox="1"/>
          <p:nvPr/>
        </p:nvSpPr>
        <p:spPr>
          <a:xfrm>
            <a:off x="683568" y="1484784"/>
            <a:ext cx="7776864" cy="5016758"/>
          </a:xfrm>
          <a:prstGeom prst="rect">
            <a:avLst/>
          </a:prstGeom>
          <a:noFill/>
        </p:spPr>
        <p:txBody>
          <a:bodyPr wrap="square" rtlCol="0">
            <a:spAutoFit/>
          </a:bodyPr>
          <a:lstStyle/>
          <a:p>
            <a:pPr marL="285750" indent="-285750">
              <a:buFont typeface="Arial" panose="020B0604020202020204" pitchFamily="34" charset="0"/>
              <a:buChar char="•"/>
            </a:pPr>
            <a:r>
              <a:rPr lang="en-GB" sz="3200" dirty="0" smtClean="0">
                <a:latin typeface="Kinetic Letters" panose="00000500000000000000" pitchFamily="50" charset="0"/>
              </a:rPr>
              <a:t>Completed on a 1:1 basis by a teacher.</a:t>
            </a:r>
          </a:p>
          <a:p>
            <a:pPr marL="285750" indent="-285750">
              <a:buFont typeface="Arial" panose="020B0604020202020204" pitchFamily="34" charset="0"/>
              <a:buChar char="•"/>
            </a:pPr>
            <a:r>
              <a:rPr lang="en-GB" sz="3200" dirty="0" smtClean="0">
                <a:latin typeface="Kinetic Letters" panose="00000500000000000000" pitchFamily="50" charset="0"/>
              </a:rPr>
              <a:t>Usually takes 5-10 minutes, but there is no time limit.</a:t>
            </a:r>
          </a:p>
          <a:p>
            <a:pPr marL="285750" indent="-285750">
              <a:buFont typeface="Arial" panose="020B0604020202020204" pitchFamily="34" charset="0"/>
              <a:buChar char="•"/>
            </a:pPr>
            <a:r>
              <a:rPr lang="en-GB" sz="3200" dirty="0" smtClean="0">
                <a:latin typeface="Kinetic Letters" panose="00000500000000000000" pitchFamily="50" charset="0"/>
              </a:rPr>
              <a:t>Check is 40 words long, 20 pseudo (fake words), 20 real.</a:t>
            </a:r>
          </a:p>
          <a:p>
            <a:pPr marL="285750" indent="-285750">
              <a:buFont typeface="Arial" panose="020B0604020202020204" pitchFamily="34" charset="0"/>
              <a:buChar char="•"/>
            </a:pPr>
            <a:r>
              <a:rPr lang="en-GB" sz="3200" dirty="0" smtClean="0">
                <a:latin typeface="Kinetic Letters" panose="00000500000000000000" pitchFamily="50" charset="0"/>
              </a:rPr>
              <a:t>Pseudo/Fake/Nonsense/Alien words are presented with a picture of an alien, so the children think this is the alien’s name</a:t>
            </a:r>
          </a:p>
          <a:p>
            <a:pPr marL="285750" indent="-285750">
              <a:buFont typeface="Arial" panose="020B0604020202020204" pitchFamily="34" charset="0"/>
              <a:buChar char="•"/>
            </a:pPr>
            <a:r>
              <a:rPr lang="en-GB" sz="3200" dirty="0" smtClean="0">
                <a:latin typeface="Kinetic Letters" panose="00000500000000000000" pitchFamily="50" charset="0"/>
              </a:rPr>
              <a:t>Pseudo words are used to help the teacher to be sure that the child is able to decode words not just read them from memory. Then in the future they will be able to decode longer, and more unusual vocabulary.</a:t>
            </a:r>
          </a:p>
        </p:txBody>
      </p:sp>
    </p:spTree>
    <p:extLst>
      <p:ext uri="{BB962C8B-B14F-4D97-AF65-F5344CB8AC3E}">
        <p14:creationId xmlns:p14="http://schemas.microsoft.com/office/powerpoint/2010/main" val="12428436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517" y="11266"/>
            <a:ext cx="8229600" cy="1041470"/>
          </a:xfrm>
        </p:spPr>
        <p:txBody>
          <a:bodyPr>
            <a:normAutofit/>
          </a:bodyPr>
          <a:lstStyle/>
          <a:p>
            <a:endParaRPr lang="en-GB" sz="5400"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3" y="859731"/>
            <a:ext cx="3528392" cy="1310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3" y="2271365"/>
            <a:ext cx="3528392" cy="1307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1926" y="3710935"/>
            <a:ext cx="3528458" cy="1308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0288" y="5222553"/>
            <a:ext cx="3550096" cy="1314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60032" y="858053"/>
            <a:ext cx="3541339" cy="1311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3"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60032" y="2271365"/>
            <a:ext cx="3541339" cy="13150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4" name="Picture 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860032" y="3710935"/>
            <a:ext cx="3541339" cy="1314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5" name="Picture 9"/>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860033" y="5167854"/>
            <a:ext cx="3541338" cy="1313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37481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9552" y="548680"/>
            <a:ext cx="8136904" cy="5970865"/>
          </a:xfrm>
          <a:prstGeom prst="rect">
            <a:avLst/>
          </a:prstGeom>
          <a:noFill/>
        </p:spPr>
        <p:txBody>
          <a:bodyPr wrap="square" rtlCol="0">
            <a:spAutoFit/>
          </a:bodyPr>
          <a:lstStyle/>
          <a:p>
            <a:pPr marL="285750" indent="-285750">
              <a:buFont typeface="Arial" panose="020B0604020202020204" pitchFamily="34" charset="0"/>
              <a:buChar char="•"/>
            </a:pPr>
            <a:r>
              <a:rPr lang="en-GB" sz="2800" dirty="0" smtClean="0">
                <a:latin typeface="Kinetic Letters" panose="00000500000000000000" pitchFamily="50" charset="0"/>
              </a:rPr>
              <a:t>The </a:t>
            </a:r>
            <a:r>
              <a:rPr lang="en-GB" sz="2800" dirty="0">
                <a:latin typeface="Kinetic Letters" panose="00000500000000000000" pitchFamily="50" charset="0"/>
              </a:rPr>
              <a:t>expected pass mark has been 32/40 in the past, however the </a:t>
            </a:r>
            <a:r>
              <a:rPr lang="en-GB" sz="2800" dirty="0" err="1" smtClean="0">
                <a:latin typeface="Kinetic Letters" panose="00000500000000000000" pitchFamily="50" charset="0"/>
              </a:rPr>
              <a:t>DfE</a:t>
            </a:r>
            <a:r>
              <a:rPr lang="en-GB" sz="2800" dirty="0" smtClean="0">
                <a:latin typeface="Kinetic Letters" panose="00000500000000000000" pitchFamily="50" charset="0"/>
              </a:rPr>
              <a:t> </a:t>
            </a:r>
            <a:r>
              <a:rPr lang="en-GB" sz="2800" dirty="0">
                <a:latin typeface="Kinetic Letters" panose="00000500000000000000" pitchFamily="50" charset="0"/>
              </a:rPr>
              <a:t>does not release the pass mark until a week after the children have completed the tests.</a:t>
            </a:r>
          </a:p>
          <a:p>
            <a:pPr marL="285750" indent="-285750">
              <a:buFont typeface="Arial" panose="020B0604020202020204" pitchFamily="34" charset="0"/>
              <a:buChar char="•"/>
            </a:pPr>
            <a:r>
              <a:rPr lang="en-GB" sz="2800" dirty="0">
                <a:latin typeface="Kinetic Letters" panose="00000500000000000000" pitchFamily="50" charset="0"/>
              </a:rPr>
              <a:t>It is expected that all children complete the test, unless they have no understanding of phoneme-grapheme correspondence.</a:t>
            </a:r>
          </a:p>
          <a:p>
            <a:pPr marL="285750" indent="-285750">
              <a:buFont typeface="Arial" panose="020B0604020202020204" pitchFamily="34" charset="0"/>
              <a:buChar char="•"/>
            </a:pPr>
            <a:r>
              <a:rPr lang="en-GB" sz="2800" dirty="0">
                <a:latin typeface="Kinetic Letters" panose="00000500000000000000" pitchFamily="50" charset="0"/>
              </a:rPr>
              <a:t>If a child does not meet the expected standard, then in Year 2 extra support and provision will be put in place for them. They will then complete the check again in Year 2 the following June.</a:t>
            </a:r>
          </a:p>
          <a:p>
            <a:pPr marL="285750" indent="-285750">
              <a:buFont typeface="Arial" panose="020B0604020202020204" pitchFamily="34" charset="0"/>
              <a:buChar char="•"/>
            </a:pPr>
            <a:r>
              <a:rPr lang="en-GB" sz="2800" dirty="0">
                <a:latin typeface="Kinetic Letters" panose="00000500000000000000" pitchFamily="50" charset="0"/>
              </a:rPr>
              <a:t>You will be informed of your child’s result </a:t>
            </a:r>
            <a:r>
              <a:rPr lang="en-GB" sz="2800" dirty="0" smtClean="0">
                <a:latin typeface="Kinetic Letters" panose="00000500000000000000" pitchFamily="50" charset="0"/>
              </a:rPr>
              <a:t>on their school report. </a:t>
            </a:r>
            <a:r>
              <a:rPr lang="en-GB" sz="2800" dirty="0">
                <a:latin typeface="Kinetic Letters" panose="00000500000000000000" pitchFamily="50" charset="0"/>
              </a:rPr>
              <a:t>The data gathered will be used within school to help provide assessment and inform planning for us as teachers.</a:t>
            </a:r>
          </a:p>
          <a:p>
            <a:pPr marL="285750" indent="-285750">
              <a:buFont typeface="Arial" panose="020B0604020202020204" pitchFamily="34" charset="0"/>
              <a:buChar char="•"/>
            </a:pPr>
            <a:r>
              <a:rPr lang="en-GB" sz="2800" dirty="0">
                <a:latin typeface="Kinetic Letters" panose="00000500000000000000" pitchFamily="50" charset="0"/>
              </a:rPr>
              <a:t>Data is also sent to the </a:t>
            </a:r>
            <a:r>
              <a:rPr lang="en-GB" sz="2800" dirty="0" err="1">
                <a:latin typeface="Kinetic Letters" panose="00000500000000000000" pitchFamily="50" charset="0"/>
              </a:rPr>
              <a:t>DfE</a:t>
            </a:r>
            <a:r>
              <a:rPr lang="en-GB" sz="2800" dirty="0">
                <a:latin typeface="Kinetic Letters" panose="00000500000000000000" pitchFamily="50" charset="0"/>
              </a:rPr>
              <a:t> where it collates information about the standard of phonics across the whole country.</a:t>
            </a: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42588937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5400" b="1" dirty="0" smtClean="0">
                <a:solidFill>
                  <a:srgbClr val="00B050"/>
                </a:solidFill>
                <a:latin typeface="Kinetic Letters" panose="00000500000000000000" pitchFamily="50" charset="0"/>
              </a:rPr>
              <a:t>How to help at home…</a:t>
            </a:r>
            <a:endParaRPr lang="en-GB" sz="5400" b="1" dirty="0">
              <a:solidFill>
                <a:srgbClr val="00B050"/>
              </a:solidFill>
              <a:latin typeface="Kinetic Letters" panose="00000500000000000000" pitchFamily="50" charset="0"/>
            </a:endParaRPr>
          </a:p>
        </p:txBody>
      </p:sp>
      <p:pic>
        <p:nvPicPr>
          <p:cNvPr id="4" name="Picture 3"/>
          <p:cNvPicPr>
            <a:picLocks noChangeAspect="1"/>
          </p:cNvPicPr>
          <p:nvPr/>
        </p:nvPicPr>
        <p:blipFill>
          <a:blip r:embed="rId2"/>
          <a:stretch>
            <a:fillRect/>
          </a:stretch>
        </p:blipFill>
        <p:spPr>
          <a:xfrm>
            <a:off x="841728" y="1556792"/>
            <a:ext cx="2650152" cy="1944216"/>
          </a:xfrm>
          <a:prstGeom prst="rect">
            <a:avLst/>
          </a:prstGeom>
        </p:spPr>
      </p:pic>
      <p:sp>
        <p:nvSpPr>
          <p:cNvPr id="5" name="TextBox 4"/>
          <p:cNvSpPr txBox="1"/>
          <p:nvPr/>
        </p:nvSpPr>
        <p:spPr>
          <a:xfrm>
            <a:off x="251520" y="3581160"/>
            <a:ext cx="3672408" cy="923330"/>
          </a:xfrm>
          <a:prstGeom prst="rect">
            <a:avLst/>
          </a:prstGeom>
          <a:noFill/>
        </p:spPr>
        <p:txBody>
          <a:bodyPr wrap="square" rtlCol="0">
            <a:spAutoFit/>
          </a:bodyPr>
          <a:lstStyle/>
          <a:p>
            <a:pPr algn="ctr"/>
            <a:r>
              <a:rPr lang="en-GB" dirty="0" smtClean="0">
                <a:latin typeface="SassoonPrimaryInfant"/>
                <a:hlinkClick r:id="rId3"/>
              </a:rPr>
              <a:t>www.phonicsplay.com</a:t>
            </a:r>
            <a:endParaRPr lang="en-GB" dirty="0" smtClean="0">
              <a:latin typeface="SassoonPrimaryInfant"/>
            </a:endParaRPr>
          </a:p>
          <a:p>
            <a:pPr algn="ctr"/>
            <a:r>
              <a:rPr lang="en-GB" dirty="0" smtClean="0">
                <a:latin typeface="SassoonPrimaryInfant"/>
              </a:rPr>
              <a:t>Try free games Picnic on Pluto and Buried Treasure – Phase 3,4,5</a:t>
            </a:r>
            <a:endParaRPr lang="en-GB" dirty="0">
              <a:latin typeface="SassoonPrimaryInfant"/>
            </a:endParaRPr>
          </a:p>
        </p:txBody>
      </p:sp>
      <p:pic>
        <p:nvPicPr>
          <p:cNvPr id="6" name="Picture 5"/>
          <p:cNvPicPr>
            <a:picLocks noChangeAspect="1"/>
          </p:cNvPicPr>
          <p:nvPr/>
        </p:nvPicPr>
        <p:blipFill>
          <a:blip r:embed="rId4"/>
          <a:stretch>
            <a:fillRect/>
          </a:stretch>
        </p:blipFill>
        <p:spPr>
          <a:xfrm>
            <a:off x="4372464" y="1417638"/>
            <a:ext cx="4332592" cy="1446461"/>
          </a:xfrm>
          <a:prstGeom prst="rect">
            <a:avLst/>
          </a:prstGeom>
        </p:spPr>
      </p:pic>
      <p:sp>
        <p:nvSpPr>
          <p:cNvPr id="7" name="TextBox 6"/>
          <p:cNvSpPr txBox="1"/>
          <p:nvPr/>
        </p:nvSpPr>
        <p:spPr>
          <a:xfrm>
            <a:off x="4860032" y="2996952"/>
            <a:ext cx="3672408" cy="1477328"/>
          </a:xfrm>
          <a:prstGeom prst="rect">
            <a:avLst/>
          </a:prstGeom>
          <a:noFill/>
        </p:spPr>
        <p:txBody>
          <a:bodyPr wrap="square" rtlCol="0">
            <a:spAutoFit/>
          </a:bodyPr>
          <a:lstStyle/>
          <a:p>
            <a:r>
              <a:rPr lang="en-GB" dirty="0" smtClean="0">
                <a:hlinkClick r:id="rId5"/>
              </a:rPr>
              <a:t>www.teachyourmonstertoread.com</a:t>
            </a:r>
            <a:endParaRPr lang="en-GB" dirty="0" smtClean="0"/>
          </a:p>
          <a:p>
            <a:r>
              <a:rPr lang="en-GB" dirty="0" smtClean="0"/>
              <a:t>On the website or as an app on your tablet or smart phone, this is a fantastic game for all different levels and abilities. </a:t>
            </a:r>
            <a:endParaRPr lang="en-GB" dirty="0"/>
          </a:p>
        </p:txBody>
      </p:sp>
      <p:pic>
        <p:nvPicPr>
          <p:cNvPr id="8" name="Picture 7"/>
          <p:cNvPicPr>
            <a:picLocks noChangeAspect="1"/>
          </p:cNvPicPr>
          <p:nvPr/>
        </p:nvPicPr>
        <p:blipFill>
          <a:blip r:embed="rId6"/>
          <a:stretch>
            <a:fillRect/>
          </a:stretch>
        </p:blipFill>
        <p:spPr>
          <a:xfrm>
            <a:off x="3134214" y="4725144"/>
            <a:ext cx="2476500" cy="1200150"/>
          </a:xfrm>
          <a:prstGeom prst="rect">
            <a:avLst/>
          </a:prstGeom>
        </p:spPr>
      </p:pic>
      <p:sp>
        <p:nvSpPr>
          <p:cNvPr id="9" name="TextBox 8"/>
          <p:cNvSpPr txBox="1"/>
          <p:nvPr/>
        </p:nvSpPr>
        <p:spPr>
          <a:xfrm>
            <a:off x="2054188" y="6106283"/>
            <a:ext cx="4608512" cy="646331"/>
          </a:xfrm>
          <a:prstGeom prst="rect">
            <a:avLst/>
          </a:prstGeom>
          <a:noFill/>
        </p:spPr>
        <p:txBody>
          <a:bodyPr wrap="square" rtlCol="0">
            <a:spAutoFit/>
          </a:bodyPr>
          <a:lstStyle/>
          <a:p>
            <a:pPr algn="ctr"/>
            <a:r>
              <a:rPr lang="en-GB" dirty="0" smtClean="0">
                <a:hlinkClick r:id="rId7"/>
              </a:rPr>
              <a:t>www.phonicsbloom.com</a:t>
            </a:r>
            <a:endParaRPr lang="en-GB" dirty="0" smtClean="0"/>
          </a:p>
          <a:p>
            <a:pPr algn="ctr"/>
            <a:r>
              <a:rPr lang="en-GB" dirty="0" smtClean="0"/>
              <a:t>Try the Yeti game in Phase 3,4,5</a:t>
            </a:r>
            <a:endParaRPr lang="en-GB" dirty="0"/>
          </a:p>
        </p:txBody>
      </p:sp>
    </p:spTree>
    <p:extLst>
      <p:ext uri="{BB962C8B-B14F-4D97-AF65-F5344CB8AC3E}">
        <p14:creationId xmlns:p14="http://schemas.microsoft.com/office/powerpoint/2010/main" val="25955392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2618" y="-24550"/>
            <a:ext cx="8229600" cy="1143000"/>
          </a:xfrm>
        </p:spPr>
        <p:txBody>
          <a:bodyPr>
            <a:normAutofit/>
          </a:bodyPr>
          <a:lstStyle/>
          <a:p>
            <a:r>
              <a:rPr lang="en-GB" b="1" dirty="0" smtClean="0">
                <a:solidFill>
                  <a:srgbClr val="00B050"/>
                </a:solidFill>
                <a:latin typeface="Kinetic Letters" panose="00000500000000000000" pitchFamily="50" charset="0"/>
              </a:rPr>
              <a:t>How to help at home…</a:t>
            </a:r>
            <a:endParaRPr lang="en-GB" b="1" dirty="0">
              <a:solidFill>
                <a:srgbClr val="00B050"/>
              </a:solidFill>
              <a:latin typeface="Kinetic Letters" panose="00000500000000000000" pitchFamily="50" charset="0"/>
            </a:endParaRPr>
          </a:p>
        </p:txBody>
      </p:sp>
      <p:pic>
        <p:nvPicPr>
          <p:cNvPr id="3" name="Picture 2"/>
          <p:cNvPicPr>
            <a:picLocks noChangeAspect="1"/>
          </p:cNvPicPr>
          <p:nvPr/>
        </p:nvPicPr>
        <p:blipFill>
          <a:blip r:embed="rId2"/>
          <a:stretch>
            <a:fillRect/>
          </a:stretch>
        </p:blipFill>
        <p:spPr>
          <a:xfrm>
            <a:off x="505691" y="1112057"/>
            <a:ext cx="3177158" cy="1554468"/>
          </a:xfrm>
          <a:prstGeom prst="rect">
            <a:avLst/>
          </a:prstGeom>
        </p:spPr>
      </p:pic>
      <p:sp>
        <p:nvSpPr>
          <p:cNvPr id="4" name="TextBox 3"/>
          <p:cNvSpPr txBox="1"/>
          <p:nvPr/>
        </p:nvSpPr>
        <p:spPr>
          <a:xfrm>
            <a:off x="611560" y="2901043"/>
            <a:ext cx="3022798" cy="1077218"/>
          </a:xfrm>
          <a:prstGeom prst="rect">
            <a:avLst/>
          </a:prstGeom>
          <a:noFill/>
        </p:spPr>
        <p:txBody>
          <a:bodyPr wrap="square" rtlCol="0">
            <a:spAutoFit/>
          </a:bodyPr>
          <a:lstStyle/>
          <a:p>
            <a:pPr algn="ctr"/>
            <a:r>
              <a:rPr lang="en-GB" sz="1600" dirty="0" smtClean="0">
                <a:latin typeface="SassoonPrimaryInfant"/>
                <a:hlinkClick r:id="rId3"/>
              </a:rPr>
              <a:t>www.twinkl.co.uk</a:t>
            </a:r>
            <a:endParaRPr lang="en-GB" sz="1600" dirty="0" smtClean="0">
              <a:latin typeface="SassoonPrimaryInfant"/>
            </a:endParaRPr>
          </a:p>
          <a:p>
            <a:pPr algn="ctr"/>
            <a:r>
              <a:rPr lang="en-GB" sz="1600" dirty="0" smtClean="0">
                <a:latin typeface="SassoonPrimaryInfant"/>
              </a:rPr>
              <a:t>If you create an account there are some free resources you can access for phonics. </a:t>
            </a:r>
            <a:endParaRPr lang="en-GB" sz="1600" dirty="0">
              <a:latin typeface="SassoonPrimaryInfant"/>
            </a:endParaRPr>
          </a:p>
        </p:txBody>
      </p:sp>
      <p:sp>
        <p:nvSpPr>
          <p:cNvPr id="7" name="TextBox 6"/>
          <p:cNvSpPr txBox="1"/>
          <p:nvPr/>
        </p:nvSpPr>
        <p:spPr>
          <a:xfrm>
            <a:off x="4231361" y="6102340"/>
            <a:ext cx="4392488" cy="584775"/>
          </a:xfrm>
          <a:prstGeom prst="rect">
            <a:avLst/>
          </a:prstGeom>
          <a:noFill/>
        </p:spPr>
        <p:txBody>
          <a:bodyPr wrap="square" rtlCol="0">
            <a:spAutoFit/>
          </a:bodyPr>
          <a:lstStyle/>
          <a:p>
            <a:r>
              <a:rPr lang="en-GB" sz="1600" dirty="0" smtClean="0">
                <a:latin typeface="SassoonPrimaryInfant"/>
              </a:rPr>
              <a:t>Have phonics up and around at home; these sound mats are available for you today.</a:t>
            </a:r>
            <a:endParaRPr lang="en-GB" sz="1600" dirty="0">
              <a:latin typeface="SassoonPrimaryInfant"/>
            </a:endParaRPr>
          </a:p>
        </p:txBody>
      </p:sp>
      <p:pic>
        <p:nvPicPr>
          <p:cNvPr id="8" name="Picture 7"/>
          <p:cNvPicPr>
            <a:picLocks noChangeAspect="1"/>
          </p:cNvPicPr>
          <p:nvPr/>
        </p:nvPicPr>
        <p:blipFill>
          <a:blip r:embed="rId4"/>
          <a:stretch>
            <a:fillRect/>
          </a:stretch>
        </p:blipFill>
        <p:spPr>
          <a:xfrm>
            <a:off x="1206578" y="4133200"/>
            <a:ext cx="1933208" cy="1279268"/>
          </a:xfrm>
          <a:prstGeom prst="rect">
            <a:avLst/>
          </a:prstGeom>
        </p:spPr>
      </p:pic>
      <p:sp>
        <p:nvSpPr>
          <p:cNvPr id="9" name="TextBox 8"/>
          <p:cNvSpPr txBox="1"/>
          <p:nvPr/>
        </p:nvSpPr>
        <p:spPr>
          <a:xfrm>
            <a:off x="323528" y="5661918"/>
            <a:ext cx="3600400" cy="1200329"/>
          </a:xfrm>
          <a:prstGeom prst="rect">
            <a:avLst/>
          </a:prstGeom>
          <a:noFill/>
        </p:spPr>
        <p:txBody>
          <a:bodyPr wrap="square" rtlCol="0">
            <a:spAutoFit/>
          </a:bodyPr>
          <a:lstStyle/>
          <a:p>
            <a:pPr algn="ctr"/>
            <a:r>
              <a:rPr lang="en-GB" dirty="0" smtClean="0">
                <a:solidFill>
                  <a:srgbClr val="0070C0"/>
                </a:solidFill>
              </a:rPr>
              <a:t>Read every day!</a:t>
            </a:r>
          </a:p>
          <a:p>
            <a:pPr algn="ctr"/>
            <a:r>
              <a:rPr lang="en-GB" dirty="0" smtClean="0"/>
              <a:t>Reading everyday will improve your child’s reading. Read 3 times a week minimum.</a:t>
            </a:r>
            <a:endParaRPr lang="en-GB" dirty="0"/>
          </a:p>
        </p:txBody>
      </p:sp>
      <p:pic>
        <p:nvPicPr>
          <p:cNvPr id="10" name="Picture 9"/>
          <p:cNvPicPr>
            <a:picLocks noChangeAspect="1"/>
          </p:cNvPicPr>
          <p:nvPr/>
        </p:nvPicPr>
        <p:blipFill>
          <a:blip r:embed="rId5"/>
          <a:stretch>
            <a:fillRect/>
          </a:stretch>
        </p:blipFill>
        <p:spPr>
          <a:xfrm>
            <a:off x="4081400" y="992053"/>
            <a:ext cx="2564383" cy="1800870"/>
          </a:xfrm>
          <a:prstGeom prst="rect">
            <a:avLst/>
          </a:prstGeom>
        </p:spPr>
      </p:pic>
      <p:pic>
        <p:nvPicPr>
          <p:cNvPr id="11" name="Picture 10"/>
          <p:cNvPicPr>
            <a:picLocks noChangeAspect="1"/>
          </p:cNvPicPr>
          <p:nvPr/>
        </p:nvPicPr>
        <p:blipFill>
          <a:blip r:embed="rId6"/>
          <a:stretch>
            <a:fillRect/>
          </a:stretch>
        </p:blipFill>
        <p:spPr>
          <a:xfrm>
            <a:off x="5363591" y="1437489"/>
            <a:ext cx="2592288" cy="1775540"/>
          </a:xfrm>
          <a:prstGeom prst="rect">
            <a:avLst/>
          </a:prstGeom>
        </p:spPr>
      </p:pic>
      <p:pic>
        <p:nvPicPr>
          <p:cNvPr id="12" name="Picture 11"/>
          <p:cNvPicPr>
            <a:picLocks noChangeAspect="1"/>
          </p:cNvPicPr>
          <p:nvPr/>
        </p:nvPicPr>
        <p:blipFill>
          <a:blip r:embed="rId7"/>
          <a:stretch>
            <a:fillRect/>
          </a:stretch>
        </p:blipFill>
        <p:spPr>
          <a:xfrm>
            <a:off x="6414959" y="2011377"/>
            <a:ext cx="2558083" cy="1779331"/>
          </a:xfrm>
          <a:prstGeom prst="rect">
            <a:avLst/>
          </a:prstGeom>
        </p:spPr>
      </p:pic>
      <p:pic>
        <p:nvPicPr>
          <p:cNvPr id="13" name="Picture 12"/>
          <p:cNvPicPr>
            <a:picLocks noChangeAspect="1"/>
          </p:cNvPicPr>
          <p:nvPr/>
        </p:nvPicPr>
        <p:blipFill>
          <a:blip r:embed="rId8"/>
          <a:stretch>
            <a:fillRect/>
          </a:stretch>
        </p:blipFill>
        <p:spPr>
          <a:xfrm>
            <a:off x="3703426" y="3432364"/>
            <a:ext cx="2073886" cy="1454191"/>
          </a:xfrm>
          <a:prstGeom prst="rect">
            <a:avLst/>
          </a:prstGeom>
        </p:spPr>
      </p:pic>
      <p:pic>
        <p:nvPicPr>
          <p:cNvPr id="14" name="Picture 13"/>
          <p:cNvPicPr>
            <a:picLocks noChangeAspect="1"/>
          </p:cNvPicPr>
          <p:nvPr/>
        </p:nvPicPr>
        <p:blipFill>
          <a:blip r:embed="rId9"/>
          <a:stretch>
            <a:fillRect/>
          </a:stretch>
        </p:blipFill>
        <p:spPr>
          <a:xfrm>
            <a:off x="5284313" y="3839240"/>
            <a:ext cx="1962420" cy="1359953"/>
          </a:xfrm>
          <a:prstGeom prst="rect">
            <a:avLst/>
          </a:prstGeom>
        </p:spPr>
      </p:pic>
      <p:pic>
        <p:nvPicPr>
          <p:cNvPr id="15" name="Picture 14"/>
          <p:cNvPicPr>
            <a:picLocks noChangeAspect="1"/>
          </p:cNvPicPr>
          <p:nvPr/>
        </p:nvPicPr>
        <p:blipFill>
          <a:blip r:embed="rId10"/>
          <a:stretch>
            <a:fillRect/>
          </a:stretch>
        </p:blipFill>
        <p:spPr>
          <a:xfrm>
            <a:off x="6890278" y="4399311"/>
            <a:ext cx="1818280" cy="1235498"/>
          </a:xfrm>
          <a:prstGeom prst="rect">
            <a:avLst/>
          </a:prstGeom>
        </p:spPr>
      </p:pic>
      <p:sp>
        <p:nvSpPr>
          <p:cNvPr id="16" name="Curved Up Arrow 15"/>
          <p:cNvSpPr/>
          <p:nvPr/>
        </p:nvSpPr>
        <p:spPr>
          <a:xfrm rot="17232894">
            <a:off x="8069897" y="5754732"/>
            <a:ext cx="1277320" cy="508936"/>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7" name="Curved Up Arrow 16"/>
          <p:cNvSpPr/>
          <p:nvPr/>
        </p:nvSpPr>
        <p:spPr>
          <a:xfrm rot="17232894">
            <a:off x="8033816" y="3897049"/>
            <a:ext cx="951754" cy="370788"/>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33705878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6000" dirty="0" smtClean="0">
                <a:latin typeface="Kinetic Letters" panose="00000500000000000000" pitchFamily="50" charset="0"/>
              </a:rPr>
              <a:t>Thank you for coming…</a:t>
            </a:r>
            <a:endParaRPr lang="en-GB" sz="6000" dirty="0">
              <a:latin typeface="Kinetic Letters" panose="00000500000000000000" pitchFamily="50" charset="0"/>
            </a:endParaRPr>
          </a:p>
        </p:txBody>
      </p:sp>
      <p:sp>
        <p:nvSpPr>
          <p:cNvPr id="3" name="TextBox 2"/>
          <p:cNvSpPr txBox="1"/>
          <p:nvPr/>
        </p:nvSpPr>
        <p:spPr>
          <a:xfrm>
            <a:off x="556436" y="1628800"/>
            <a:ext cx="8136904" cy="4031873"/>
          </a:xfrm>
          <a:prstGeom prst="rect">
            <a:avLst/>
          </a:prstGeom>
          <a:noFill/>
        </p:spPr>
        <p:txBody>
          <a:bodyPr wrap="square" rtlCol="0">
            <a:spAutoFit/>
          </a:bodyPr>
          <a:lstStyle/>
          <a:p>
            <a:pPr marL="285750" indent="-285750">
              <a:buFont typeface="Arial" panose="020B0604020202020204" pitchFamily="34" charset="0"/>
              <a:buChar char="•"/>
            </a:pPr>
            <a:r>
              <a:rPr lang="en-GB" sz="3200" dirty="0" smtClean="0">
                <a:latin typeface="Kinetic Letters" panose="00000500000000000000" pitchFamily="50" charset="0"/>
              </a:rPr>
              <a:t>You will receive a handout with information regarding how to help at home with useful links, some practise alien words, sound mats for all relevant stages </a:t>
            </a:r>
          </a:p>
          <a:p>
            <a:pPr marL="285750" indent="-285750">
              <a:buFont typeface="Arial" panose="020B0604020202020204" pitchFamily="34" charset="0"/>
              <a:buChar char="•"/>
            </a:pPr>
            <a:r>
              <a:rPr lang="en-GB" sz="3200" dirty="0" smtClean="0">
                <a:latin typeface="Kinetic Letters" panose="00000500000000000000" pitchFamily="50" charset="0"/>
              </a:rPr>
              <a:t>This handout will be placed in your child’s </a:t>
            </a:r>
            <a:r>
              <a:rPr lang="en-GB" sz="3200" dirty="0" err="1" smtClean="0">
                <a:latin typeface="Kinetic Letters" panose="00000500000000000000" pitchFamily="50" charset="0"/>
              </a:rPr>
              <a:t>bookbag</a:t>
            </a:r>
            <a:r>
              <a:rPr lang="en-GB" sz="3200" dirty="0" smtClean="0">
                <a:latin typeface="Kinetic Letters" panose="00000500000000000000" pitchFamily="50" charset="0"/>
              </a:rPr>
              <a:t> by the end of this week.</a:t>
            </a:r>
          </a:p>
          <a:p>
            <a:pPr marL="285750" indent="-285750">
              <a:buFont typeface="Arial" panose="020B0604020202020204" pitchFamily="34" charset="0"/>
              <a:buChar char="•"/>
            </a:pPr>
            <a:r>
              <a:rPr lang="en-GB" sz="3200" dirty="0" smtClean="0">
                <a:latin typeface="Kinetic Letters" panose="00000500000000000000" pitchFamily="50" charset="0"/>
              </a:rPr>
              <a:t>We will be sending out regular phonic words to use at home.</a:t>
            </a:r>
          </a:p>
          <a:p>
            <a:pPr marL="285750" indent="-285750">
              <a:buFont typeface="Arial" panose="020B0604020202020204" pitchFamily="34" charset="0"/>
              <a:buChar char="•"/>
            </a:pPr>
            <a:r>
              <a:rPr lang="en-GB" sz="3200" dirty="0" smtClean="0">
                <a:latin typeface="Kinetic Letters" panose="00000500000000000000" pitchFamily="50" charset="0"/>
              </a:rPr>
              <a:t>If you have any questions please do stay at the end and ask them.</a:t>
            </a:r>
            <a:endParaRPr lang="en-GB" dirty="0"/>
          </a:p>
        </p:txBody>
      </p:sp>
    </p:spTree>
    <p:extLst>
      <p:ext uri="{BB962C8B-B14F-4D97-AF65-F5344CB8AC3E}">
        <p14:creationId xmlns:p14="http://schemas.microsoft.com/office/powerpoint/2010/main" val="19858436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9552" y="19472"/>
            <a:ext cx="8424936" cy="7232749"/>
          </a:xfrm>
          <a:prstGeom prst="rect">
            <a:avLst/>
          </a:prstGeom>
        </p:spPr>
        <p:txBody>
          <a:bodyPr wrap="square">
            <a:spAutoFit/>
          </a:bodyPr>
          <a:lstStyle/>
          <a:p>
            <a:pPr algn="ctr"/>
            <a:r>
              <a:rPr lang="en-GB" sz="3600" dirty="0" smtClean="0">
                <a:latin typeface="Kinetic Letters" panose="00000500000000000000" pitchFamily="50" charset="0"/>
              </a:rPr>
              <a:t>How many did you get?</a:t>
            </a:r>
          </a:p>
          <a:p>
            <a:pPr algn="ctr"/>
            <a:r>
              <a:rPr lang="en-GB" sz="7200" b="1" i="1" dirty="0" err="1" smtClean="0">
                <a:latin typeface="Kinetic Letters" panose="00000500000000000000" pitchFamily="50" charset="0"/>
              </a:rPr>
              <a:t>Lightoe</a:t>
            </a:r>
            <a:endParaRPr lang="en-GB" sz="7200" b="1" i="1" dirty="0" smtClean="0">
              <a:latin typeface="Kinetic Letters" panose="00000500000000000000" pitchFamily="50" charset="0"/>
            </a:endParaRPr>
          </a:p>
          <a:p>
            <a:pPr algn="ctr"/>
            <a:endParaRPr lang="en-GB" sz="7200" b="1" i="1" dirty="0" smtClean="0">
              <a:latin typeface="Kinetic Letters" panose="00000500000000000000" pitchFamily="50" charset="0"/>
            </a:endParaRPr>
          </a:p>
          <a:p>
            <a:r>
              <a:rPr lang="en-GB" sz="3600" i="1" dirty="0" err="1" smtClean="0">
                <a:solidFill>
                  <a:srgbClr val="0070C0"/>
                </a:solidFill>
                <a:latin typeface="Kinetic Letters" panose="00000500000000000000" pitchFamily="50" charset="0"/>
              </a:rPr>
              <a:t>Lightoh</a:t>
            </a:r>
            <a:r>
              <a:rPr lang="en-GB" sz="3600" i="1" dirty="0" smtClean="0">
                <a:solidFill>
                  <a:srgbClr val="0070C0"/>
                </a:solidFill>
                <a:latin typeface="Kinetic Letters" panose="00000500000000000000" pitchFamily="50" charset="0"/>
              </a:rPr>
              <a:t>            </a:t>
            </a:r>
            <a:r>
              <a:rPr lang="en-GB" sz="3600" i="1" dirty="0" err="1" smtClean="0">
                <a:latin typeface="Kinetic Letters" panose="00000500000000000000" pitchFamily="50" charset="0"/>
              </a:rPr>
              <a:t>Lytoh</a:t>
            </a:r>
            <a:r>
              <a:rPr lang="en-GB" sz="3600" i="1" dirty="0" smtClean="0">
                <a:latin typeface="Kinetic Letters" panose="00000500000000000000" pitchFamily="50" charset="0"/>
              </a:rPr>
              <a:t>		</a:t>
            </a:r>
            <a:r>
              <a:rPr lang="en-GB" sz="3600" i="1" dirty="0" err="1" smtClean="0">
                <a:latin typeface="Kinetic Letters" panose="00000500000000000000" pitchFamily="50" charset="0"/>
              </a:rPr>
              <a:t>Lyto</a:t>
            </a:r>
            <a:endParaRPr lang="en-GB" sz="3600" i="1" dirty="0" smtClean="0">
              <a:solidFill>
                <a:srgbClr val="0070C0"/>
              </a:solidFill>
              <a:latin typeface="Kinetic Letters" panose="00000500000000000000" pitchFamily="50" charset="0"/>
            </a:endParaRPr>
          </a:p>
          <a:p>
            <a:r>
              <a:rPr lang="en-GB" sz="3600" i="1" dirty="0" err="1" smtClean="0">
                <a:solidFill>
                  <a:srgbClr val="0070C0"/>
                </a:solidFill>
                <a:latin typeface="Kinetic Letters" panose="00000500000000000000" pitchFamily="50" charset="0"/>
              </a:rPr>
              <a:t>Lightow</a:t>
            </a:r>
            <a:r>
              <a:rPr lang="en-GB" sz="3600" i="1" dirty="0" smtClean="0">
                <a:solidFill>
                  <a:srgbClr val="0070C0"/>
                </a:solidFill>
                <a:latin typeface="Kinetic Letters" panose="00000500000000000000" pitchFamily="50" charset="0"/>
              </a:rPr>
              <a:t>		</a:t>
            </a:r>
            <a:r>
              <a:rPr lang="en-GB" sz="3600" i="1" dirty="0" err="1" smtClean="0">
                <a:latin typeface="Kinetic Letters" panose="00000500000000000000" pitchFamily="50" charset="0"/>
              </a:rPr>
              <a:t>Lytow</a:t>
            </a:r>
            <a:r>
              <a:rPr lang="en-GB" sz="3600" i="1" dirty="0" smtClean="0">
                <a:latin typeface="Kinetic Letters" panose="00000500000000000000" pitchFamily="50" charset="0"/>
              </a:rPr>
              <a:t>		</a:t>
            </a:r>
            <a:r>
              <a:rPr lang="en-GB" sz="3600" i="1" dirty="0" err="1" smtClean="0">
                <a:latin typeface="Kinetic Letters" panose="00000500000000000000" pitchFamily="50" charset="0"/>
              </a:rPr>
              <a:t>Lieto</a:t>
            </a:r>
            <a:endParaRPr lang="en-GB" sz="3600" i="1" dirty="0" smtClean="0">
              <a:solidFill>
                <a:srgbClr val="0070C0"/>
              </a:solidFill>
              <a:latin typeface="Kinetic Letters" panose="00000500000000000000" pitchFamily="50" charset="0"/>
            </a:endParaRPr>
          </a:p>
          <a:p>
            <a:r>
              <a:rPr lang="en-GB" sz="3600" i="1" dirty="0" err="1" smtClean="0">
                <a:solidFill>
                  <a:srgbClr val="0070C0"/>
                </a:solidFill>
                <a:latin typeface="Kinetic Letters" panose="00000500000000000000" pitchFamily="50" charset="0"/>
              </a:rPr>
              <a:t>Liteoa</a:t>
            </a:r>
            <a:r>
              <a:rPr lang="en-GB" sz="3600" i="1" dirty="0" smtClean="0">
                <a:solidFill>
                  <a:srgbClr val="0070C0"/>
                </a:solidFill>
                <a:latin typeface="Kinetic Letters" panose="00000500000000000000" pitchFamily="50" charset="0"/>
              </a:rPr>
              <a:t>		</a:t>
            </a:r>
            <a:r>
              <a:rPr lang="en-GB" sz="3600" i="1" dirty="0" err="1" smtClean="0">
                <a:latin typeface="Kinetic Letters" panose="00000500000000000000" pitchFamily="50" charset="0"/>
              </a:rPr>
              <a:t>Lytoa</a:t>
            </a:r>
            <a:r>
              <a:rPr lang="en-GB" sz="3600" i="1" dirty="0" smtClean="0">
                <a:latin typeface="Kinetic Letters" panose="00000500000000000000" pitchFamily="50" charset="0"/>
              </a:rPr>
              <a:t>		</a:t>
            </a:r>
            <a:endParaRPr lang="en-GB" sz="3600" i="1" dirty="0" smtClean="0">
              <a:solidFill>
                <a:srgbClr val="0070C0"/>
              </a:solidFill>
              <a:latin typeface="Kinetic Letters" panose="00000500000000000000" pitchFamily="50" charset="0"/>
            </a:endParaRPr>
          </a:p>
          <a:p>
            <a:r>
              <a:rPr lang="en-GB" sz="3600" i="1" dirty="0" err="1" smtClean="0">
                <a:latin typeface="Kinetic Letters" panose="00000500000000000000" pitchFamily="50" charset="0"/>
              </a:rPr>
              <a:t>Lightoa</a:t>
            </a:r>
            <a:r>
              <a:rPr lang="en-GB" sz="3600" i="1" dirty="0" smtClean="0">
                <a:latin typeface="Kinetic Letters" panose="00000500000000000000" pitchFamily="50" charset="0"/>
              </a:rPr>
              <a:t>		</a:t>
            </a:r>
            <a:r>
              <a:rPr lang="en-GB" sz="3600" i="1" dirty="0" err="1" smtClean="0">
                <a:latin typeface="Kinetic Letters" panose="00000500000000000000" pitchFamily="50" charset="0"/>
              </a:rPr>
              <a:t>Lietow</a:t>
            </a:r>
            <a:endParaRPr lang="en-GB" sz="3600" i="1" dirty="0" smtClean="0">
              <a:latin typeface="Kinetic Letters" panose="00000500000000000000" pitchFamily="50" charset="0"/>
            </a:endParaRPr>
          </a:p>
          <a:p>
            <a:r>
              <a:rPr lang="en-GB" sz="3600" i="1" dirty="0" err="1" smtClean="0">
                <a:latin typeface="Kinetic Letters" panose="00000500000000000000" pitchFamily="50" charset="0"/>
              </a:rPr>
              <a:t>Liteoh</a:t>
            </a:r>
            <a:r>
              <a:rPr lang="en-GB" sz="3600" i="1" dirty="0" smtClean="0">
                <a:latin typeface="Kinetic Letters" panose="00000500000000000000" pitchFamily="50" charset="0"/>
              </a:rPr>
              <a:t>		</a:t>
            </a:r>
            <a:r>
              <a:rPr lang="en-GB" sz="3600" i="1" dirty="0" err="1" smtClean="0">
                <a:latin typeface="Kinetic Letters" panose="00000500000000000000" pitchFamily="50" charset="0"/>
              </a:rPr>
              <a:t>Lietoh</a:t>
            </a:r>
            <a:endParaRPr lang="en-GB" sz="3600" i="1" dirty="0" smtClean="0">
              <a:latin typeface="Kinetic Letters" panose="00000500000000000000" pitchFamily="50" charset="0"/>
            </a:endParaRPr>
          </a:p>
          <a:p>
            <a:r>
              <a:rPr lang="en-GB" sz="3600" i="1" dirty="0" err="1" smtClean="0">
                <a:latin typeface="Kinetic Letters" panose="00000500000000000000" pitchFamily="50" charset="0"/>
              </a:rPr>
              <a:t>Liteow</a:t>
            </a:r>
            <a:r>
              <a:rPr lang="en-GB" sz="3600" i="1" dirty="0" smtClean="0">
                <a:latin typeface="Kinetic Letters" panose="00000500000000000000" pitchFamily="50" charset="0"/>
              </a:rPr>
              <a:t>		</a:t>
            </a:r>
            <a:r>
              <a:rPr lang="en-GB" sz="3600" i="1" dirty="0" err="1" smtClean="0">
                <a:latin typeface="Kinetic Letters" panose="00000500000000000000" pitchFamily="50" charset="0"/>
              </a:rPr>
              <a:t>Lietoa</a:t>
            </a:r>
            <a:endParaRPr lang="en-GB" sz="3600" i="1" dirty="0" smtClean="0">
              <a:latin typeface="Kinetic Letters" panose="00000500000000000000" pitchFamily="50" charset="0"/>
            </a:endParaRPr>
          </a:p>
          <a:p>
            <a:r>
              <a:rPr lang="en-GB" sz="3600" i="1" dirty="0" err="1" smtClean="0">
                <a:latin typeface="Kinetic Letters" panose="00000500000000000000" pitchFamily="50" charset="0"/>
              </a:rPr>
              <a:t>Liteoa</a:t>
            </a:r>
            <a:r>
              <a:rPr lang="en-GB" sz="3600" i="1" dirty="0" smtClean="0">
                <a:latin typeface="Kinetic Letters" panose="00000500000000000000" pitchFamily="50" charset="0"/>
              </a:rPr>
              <a:t>		</a:t>
            </a:r>
            <a:r>
              <a:rPr lang="en-GB" sz="3600" i="1" dirty="0" err="1" smtClean="0">
                <a:latin typeface="Kinetic Letters" panose="00000500000000000000" pitchFamily="50" charset="0"/>
              </a:rPr>
              <a:t>Lighto</a:t>
            </a:r>
            <a:endParaRPr lang="en-GB" sz="3600" i="1" dirty="0" smtClean="0">
              <a:latin typeface="Kinetic Letters" panose="00000500000000000000" pitchFamily="50" charset="0"/>
            </a:endParaRPr>
          </a:p>
          <a:p>
            <a:endParaRPr lang="en-GB" sz="3200" i="1" dirty="0" smtClean="0">
              <a:latin typeface="SassoonPrimaryInfant" pitchFamily="2" charset="0"/>
            </a:endParaRPr>
          </a:p>
        </p:txBody>
      </p:sp>
      <p:sp>
        <p:nvSpPr>
          <p:cNvPr id="2" name="TextBox 1"/>
          <p:cNvSpPr txBox="1"/>
          <p:nvPr/>
        </p:nvSpPr>
        <p:spPr>
          <a:xfrm>
            <a:off x="5508104" y="4293096"/>
            <a:ext cx="3240360" cy="1938992"/>
          </a:xfrm>
          <a:prstGeom prst="rect">
            <a:avLst/>
          </a:prstGeom>
          <a:noFill/>
          <a:ln w="57150">
            <a:solidFill>
              <a:srgbClr val="00B050"/>
            </a:solidFill>
          </a:ln>
        </p:spPr>
        <p:txBody>
          <a:bodyPr wrap="square" rtlCol="0">
            <a:spAutoFit/>
          </a:bodyPr>
          <a:lstStyle/>
          <a:p>
            <a:r>
              <a:rPr lang="en-GB" sz="2400" dirty="0" smtClean="0">
                <a:latin typeface="Kinetic Letters" panose="00000500000000000000" pitchFamily="50" charset="0"/>
              </a:rPr>
              <a:t>The English language and spelling system is a very tricky business! Thankfully teaching the children a progressive phonics scheme helps ease this…</a:t>
            </a:r>
            <a:endParaRPr lang="en-GB" sz="2400" dirty="0">
              <a:latin typeface="Kinetic Letters" panose="00000500000000000000" pitchFamily="50" charset="0"/>
            </a:endParaRPr>
          </a:p>
        </p:txBody>
      </p:sp>
    </p:spTree>
    <p:extLst>
      <p:ext uri="{BB962C8B-B14F-4D97-AF65-F5344CB8AC3E}">
        <p14:creationId xmlns:p14="http://schemas.microsoft.com/office/powerpoint/2010/main" val="33758860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8663" y="116632"/>
            <a:ext cx="8229600" cy="922114"/>
          </a:xfrm>
        </p:spPr>
        <p:txBody>
          <a:bodyPr>
            <a:noAutofit/>
          </a:bodyPr>
          <a:lstStyle/>
          <a:p>
            <a:r>
              <a:rPr lang="en-GB" sz="6600" b="1" dirty="0" smtClean="0">
                <a:solidFill>
                  <a:srgbClr val="92D050"/>
                </a:solidFill>
                <a:latin typeface="Kinetic Letters" panose="00000500000000000000" pitchFamily="50" charset="0"/>
              </a:rPr>
              <a:t>Phonics in Year 1</a:t>
            </a:r>
            <a:endParaRPr lang="en-GB" sz="6600" b="1" dirty="0">
              <a:solidFill>
                <a:srgbClr val="92D050"/>
              </a:solidFill>
              <a:latin typeface="Kinetic Letters" panose="00000500000000000000" pitchFamily="50" charset="0"/>
            </a:endParaRPr>
          </a:p>
        </p:txBody>
      </p:sp>
      <p:sp>
        <p:nvSpPr>
          <p:cNvPr id="5" name="Rectangle 4"/>
          <p:cNvSpPr/>
          <p:nvPr/>
        </p:nvSpPr>
        <p:spPr>
          <a:xfrm>
            <a:off x="320995" y="1225689"/>
            <a:ext cx="8424936" cy="5632311"/>
          </a:xfrm>
          <a:prstGeom prst="rect">
            <a:avLst/>
          </a:prstGeom>
        </p:spPr>
        <p:txBody>
          <a:bodyPr wrap="square">
            <a:spAutoFit/>
          </a:bodyPr>
          <a:lstStyle/>
          <a:p>
            <a:r>
              <a:rPr lang="en-GB" sz="3600" dirty="0" smtClean="0">
                <a:latin typeface="Kinetic Letters" panose="00000500000000000000" pitchFamily="50" charset="0"/>
              </a:rPr>
              <a:t>Phonics is taught daily to all children in EYFS and Key Stage 1.</a:t>
            </a:r>
          </a:p>
          <a:p>
            <a:endParaRPr lang="en-GB" sz="3600" dirty="0" smtClean="0">
              <a:latin typeface="Kinetic Letters" panose="00000500000000000000" pitchFamily="50" charset="0"/>
            </a:endParaRPr>
          </a:p>
          <a:p>
            <a:r>
              <a:rPr lang="en-GB" sz="3600" dirty="0" smtClean="0">
                <a:latin typeface="Kinetic Letters" panose="00000500000000000000" pitchFamily="50" charset="0"/>
              </a:rPr>
              <a:t>Children begin by learning </a:t>
            </a:r>
            <a:r>
              <a:rPr lang="en-GB" sz="3600" b="1" dirty="0" smtClean="0">
                <a:latin typeface="Kinetic Letters" panose="00000500000000000000" pitchFamily="50" charset="0"/>
              </a:rPr>
              <a:t>phonemes</a:t>
            </a:r>
            <a:r>
              <a:rPr lang="en-GB" sz="3600" dirty="0" smtClean="0">
                <a:latin typeface="Kinetic Letters" panose="00000500000000000000" pitchFamily="50" charset="0"/>
              </a:rPr>
              <a:t> (the sounds the letters make), before moving on to </a:t>
            </a:r>
            <a:r>
              <a:rPr lang="en-GB" sz="3600" b="1" dirty="0" smtClean="0">
                <a:latin typeface="Kinetic Letters" panose="00000500000000000000" pitchFamily="50" charset="0"/>
              </a:rPr>
              <a:t>digraphs</a:t>
            </a:r>
            <a:r>
              <a:rPr lang="en-GB" sz="3600" dirty="0" smtClean="0">
                <a:latin typeface="Kinetic Letters" panose="00000500000000000000" pitchFamily="50" charset="0"/>
              </a:rPr>
              <a:t> (sounds made using 2 letters) and </a:t>
            </a:r>
            <a:r>
              <a:rPr lang="en-GB" sz="3600" b="1" dirty="0" err="1" smtClean="0">
                <a:latin typeface="Kinetic Letters" panose="00000500000000000000" pitchFamily="50" charset="0"/>
              </a:rPr>
              <a:t>trigraphs</a:t>
            </a:r>
            <a:r>
              <a:rPr lang="en-GB" sz="3600" dirty="0" smtClean="0">
                <a:latin typeface="Kinetic Letters" panose="00000500000000000000" pitchFamily="50" charset="0"/>
              </a:rPr>
              <a:t> (sounds made using 3 letters).</a:t>
            </a:r>
          </a:p>
          <a:p>
            <a:endParaRPr lang="en-GB" sz="3600" dirty="0" smtClean="0">
              <a:latin typeface="Kinetic Letters" panose="00000500000000000000" pitchFamily="50" charset="0"/>
            </a:endParaRPr>
          </a:p>
          <a:p>
            <a:r>
              <a:rPr lang="en-GB" sz="3600" b="1" dirty="0" smtClean="0">
                <a:latin typeface="Kinetic Letters" panose="00000500000000000000" pitchFamily="50" charset="0"/>
              </a:rPr>
              <a:t>Blending</a:t>
            </a:r>
            <a:r>
              <a:rPr lang="en-GB" sz="3600" dirty="0" smtClean="0">
                <a:latin typeface="Kinetic Letters" panose="00000500000000000000" pitchFamily="50" charset="0"/>
              </a:rPr>
              <a:t> is the process that is involved in bringing the sounds together to make a word or a syllable and is how /c/ /a/ /t/  becomes cat.</a:t>
            </a:r>
            <a:endParaRPr lang="en-GB" sz="3600" dirty="0">
              <a:latin typeface="Kinetic Letters" panose="00000500000000000000" pitchFamily="50" charset="0"/>
            </a:endParaRPr>
          </a:p>
        </p:txBody>
      </p:sp>
    </p:spTree>
    <p:extLst>
      <p:ext uri="{BB962C8B-B14F-4D97-AF65-F5344CB8AC3E}">
        <p14:creationId xmlns:p14="http://schemas.microsoft.com/office/powerpoint/2010/main" val="11881598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6000" b="1" dirty="0" smtClean="0">
                <a:solidFill>
                  <a:srgbClr val="92D050"/>
                </a:solidFill>
                <a:latin typeface="Kinetic Letters" panose="00000500000000000000" pitchFamily="50" charset="0"/>
              </a:rPr>
              <a:t>How does my child learn phonics?</a:t>
            </a:r>
            <a:endParaRPr lang="en-GB" sz="6000" dirty="0">
              <a:latin typeface="Kinetic Letters" panose="00000500000000000000" pitchFamily="50" charset="0"/>
            </a:endParaRPr>
          </a:p>
        </p:txBody>
      </p:sp>
      <p:sp>
        <p:nvSpPr>
          <p:cNvPr id="3" name="Rectangle 2"/>
          <p:cNvSpPr/>
          <p:nvPr/>
        </p:nvSpPr>
        <p:spPr>
          <a:xfrm>
            <a:off x="251520" y="1628800"/>
            <a:ext cx="8640960" cy="5016758"/>
          </a:xfrm>
          <a:prstGeom prst="rect">
            <a:avLst/>
          </a:prstGeom>
        </p:spPr>
        <p:txBody>
          <a:bodyPr wrap="square">
            <a:spAutoFit/>
          </a:bodyPr>
          <a:lstStyle/>
          <a:p>
            <a:r>
              <a:rPr lang="en-GB" sz="3200" dirty="0" smtClean="0">
                <a:latin typeface="Kinetic Letters" panose="00000500000000000000" pitchFamily="50" charset="0"/>
              </a:rPr>
              <a:t>Phonics is split into stages.  Children may learn pre phonics skills in nursery that are focused on listening and rhyming skills, before moving onto phases in Reception. By the end of Year R they will have been taught many digraphs and some initial/final blends. </a:t>
            </a:r>
            <a:endParaRPr lang="en-GB" sz="3200" dirty="0">
              <a:latin typeface="Kinetic Letters" panose="00000500000000000000" pitchFamily="50" charset="0"/>
            </a:endParaRPr>
          </a:p>
          <a:p>
            <a:r>
              <a:rPr lang="en-GB" sz="3200" dirty="0" smtClean="0">
                <a:latin typeface="Kinetic Letters" panose="00000500000000000000" pitchFamily="50" charset="0"/>
              </a:rPr>
              <a:t>There is a big focus on </a:t>
            </a:r>
            <a:r>
              <a:rPr lang="en-GB" sz="3200" b="1" dirty="0" smtClean="0">
                <a:latin typeface="Kinetic Letters" panose="00000500000000000000" pitchFamily="50" charset="0"/>
              </a:rPr>
              <a:t>segmenting</a:t>
            </a:r>
            <a:r>
              <a:rPr lang="en-GB" sz="3200" dirty="0" smtClean="0">
                <a:latin typeface="Kinetic Letters" panose="00000500000000000000" pitchFamily="50" charset="0"/>
              </a:rPr>
              <a:t> (breaking the words down into sounds, usually to aid </a:t>
            </a:r>
            <a:r>
              <a:rPr lang="en-GB" sz="3200" i="1" dirty="0" smtClean="0">
                <a:latin typeface="Kinetic Letters" panose="00000500000000000000" pitchFamily="50" charset="0"/>
              </a:rPr>
              <a:t>spelling</a:t>
            </a:r>
            <a:r>
              <a:rPr lang="en-GB" sz="3200" dirty="0" smtClean="0">
                <a:latin typeface="Kinetic Letters" panose="00000500000000000000" pitchFamily="50" charset="0"/>
              </a:rPr>
              <a:t>) and </a:t>
            </a:r>
            <a:r>
              <a:rPr lang="en-GB" sz="3200" b="1" dirty="0" smtClean="0">
                <a:latin typeface="Kinetic Letters" panose="00000500000000000000" pitchFamily="50" charset="0"/>
              </a:rPr>
              <a:t>blending</a:t>
            </a:r>
            <a:r>
              <a:rPr lang="en-GB" sz="3200" dirty="0" smtClean="0">
                <a:latin typeface="Kinetic Letters" panose="00000500000000000000" pitchFamily="50" charset="0"/>
              </a:rPr>
              <a:t> (blending the sounds into whole words when </a:t>
            </a:r>
            <a:r>
              <a:rPr lang="en-GB" sz="3200" i="1" dirty="0" smtClean="0">
                <a:latin typeface="Kinetic Letters" panose="00000500000000000000" pitchFamily="50" charset="0"/>
              </a:rPr>
              <a:t>reading</a:t>
            </a:r>
            <a:r>
              <a:rPr lang="en-GB" sz="3200" dirty="0" smtClean="0">
                <a:latin typeface="Kinetic Letters" panose="00000500000000000000" pitchFamily="50" charset="0"/>
              </a:rPr>
              <a:t>), and children are encouraged to use these skills as they learn the sounds within their stage.</a:t>
            </a:r>
          </a:p>
          <a:p>
            <a:r>
              <a:rPr lang="en-GB" sz="3200" dirty="0" smtClean="0">
                <a:latin typeface="Kinetic Letters" panose="00000500000000000000" pitchFamily="50" charset="0"/>
              </a:rPr>
              <a:t>In Year 1 the children will learn alternative graphemes, for example they may learn </a:t>
            </a:r>
            <a:r>
              <a:rPr lang="en-GB" sz="3200" dirty="0" err="1" smtClean="0">
                <a:solidFill>
                  <a:srgbClr val="FF6699"/>
                </a:solidFill>
                <a:latin typeface="Kinetic Letters" panose="00000500000000000000" pitchFamily="50" charset="0"/>
              </a:rPr>
              <a:t>oa</a:t>
            </a:r>
            <a:r>
              <a:rPr lang="en-GB" sz="3200" dirty="0" smtClean="0">
                <a:latin typeface="Kinetic Letters" panose="00000500000000000000" pitchFamily="50" charset="0"/>
              </a:rPr>
              <a:t> in Year R and in Year 1 they will learn the </a:t>
            </a:r>
            <a:r>
              <a:rPr lang="en-GB" sz="3200" dirty="0" smtClean="0">
                <a:solidFill>
                  <a:srgbClr val="FF6699"/>
                </a:solidFill>
                <a:latin typeface="Kinetic Letters" panose="00000500000000000000" pitchFamily="50" charset="0"/>
              </a:rPr>
              <a:t>ow </a:t>
            </a:r>
            <a:r>
              <a:rPr lang="en-GB" sz="3200" dirty="0" smtClean="0">
                <a:latin typeface="Kinetic Letters" panose="00000500000000000000" pitchFamily="50" charset="0"/>
              </a:rPr>
              <a:t>grapheme. </a:t>
            </a:r>
            <a:endParaRPr lang="en-GB" sz="3600" dirty="0">
              <a:latin typeface="Kinetic Letters" panose="00000500000000000000" pitchFamily="50" charset="0"/>
            </a:endParaRPr>
          </a:p>
        </p:txBody>
      </p:sp>
    </p:spTree>
    <p:extLst>
      <p:ext uri="{BB962C8B-B14F-4D97-AF65-F5344CB8AC3E}">
        <p14:creationId xmlns:p14="http://schemas.microsoft.com/office/powerpoint/2010/main" val="24237080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539552" y="260648"/>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6000" b="1" dirty="0" smtClean="0">
                <a:solidFill>
                  <a:srgbClr val="92D050"/>
                </a:solidFill>
                <a:latin typeface="Kinetic Letters" panose="00000500000000000000" pitchFamily="50" charset="0"/>
              </a:rPr>
              <a:t>How does my child learn phonics?</a:t>
            </a:r>
            <a:endParaRPr lang="en-GB" sz="6000" dirty="0">
              <a:latin typeface="Kinetic Letters" panose="00000500000000000000" pitchFamily="50" charset="0"/>
            </a:endParaRPr>
          </a:p>
        </p:txBody>
      </p:sp>
      <p:sp>
        <p:nvSpPr>
          <p:cNvPr id="4" name="Rectangle 3"/>
          <p:cNvSpPr/>
          <p:nvPr/>
        </p:nvSpPr>
        <p:spPr>
          <a:xfrm>
            <a:off x="333872" y="1916832"/>
            <a:ext cx="8640960" cy="1754326"/>
          </a:xfrm>
          <a:prstGeom prst="rect">
            <a:avLst/>
          </a:prstGeom>
        </p:spPr>
        <p:txBody>
          <a:bodyPr wrap="square">
            <a:spAutoFit/>
          </a:bodyPr>
          <a:lstStyle/>
          <a:p>
            <a:r>
              <a:rPr lang="en-GB" sz="3600" dirty="0" smtClean="0">
                <a:latin typeface="Kinetic Letters" panose="00000500000000000000" pitchFamily="50" charset="0"/>
              </a:rPr>
              <a:t>In Year 2 the children will learn more spelling rules and will be able to apply the graphemes they have been taught to spell more unfamiliar words.</a:t>
            </a:r>
            <a:endParaRPr lang="en-GB" sz="3600" dirty="0">
              <a:latin typeface="Kinetic Letters" panose="00000500000000000000" pitchFamily="50" charset="0"/>
            </a:endParaRPr>
          </a:p>
        </p:txBody>
      </p:sp>
    </p:spTree>
    <p:extLst>
      <p:ext uri="{BB962C8B-B14F-4D97-AF65-F5344CB8AC3E}">
        <p14:creationId xmlns:p14="http://schemas.microsoft.com/office/powerpoint/2010/main" val="8634640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3" name="Picture 2"/>
          <p:cNvPicPr>
            <a:picLocks noChangeAspect="1"/>
          </p:cNvPicPr>
          <p:nvPr/>
        </p:nvPicPr>
        <p:blipFill>
          <a:blip r:embed="rId2"/>
          <a:stretch>
            <a:fillRect/>
          </a:stretch>
        </p:blipFill>
        <p:spPr>
          <a:xfrm>
            <a:off x="111346" y="85998"/>
            <a:ext cx="8853141" cy="6583362"/>
          </a:xfrm>
          <a:prstGeom prst="rect">
            <a:avLst/>
          </a:prstGeom>
        </p:spPr>
      </p:pic>
    </p:spTree>
    <p:extLst>
      <p:ext uri="{BB962C8B-B14F-4D97-AF65-F5344CB8AC3E}">
        <p14:creationId xmlns:p14="http://schemas.microsoft.com/office/powerpoint/2010/main" val="28518861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Autofit/>
          </a:bodyPr>
          <a:lstStyle/>
          <a:p>
            <a:r>
              <a:rPr lang="en-GB" sz="4800" dirty="0" smtClean="0">
                <a:solidFill>
                  <a:srgbClr val="00B050"/>
                </a:solidFill>
                <a:latin typeface="Kinetic Letters" panose="00000500000000000000" pitchFamily="50" charset="0"/>
              </a:rPr>
              <a:t>Strategies</a:t>
            </a:r>
            <a:endParaRPr lang="en-GB" dirty="0">
              <a:solidFill>
                <a:srgbClr val="00B050"/>
              </a:solidFill>
              <a:latin typeface="Kinetic Letters" panose="00000500000000000000" pitchFamily="50" charset="0"/>
            </a:endParaRPr>
          </a:p>
        </p:txBody>
      </p:sp>
      <p:sp>
        <p:nvSpPr>
          <p:cNvPr id="3" name="Rectangle 2"/>
          <p:cNvSpPr/>
          <p:nvPr/>
        </p:nvSpPr>
        <p:spPr>
          <a:xfrm>
            <a:off x="251520" y="1029234"/>
            <a:ext cx="8640960" cy="954107"/>
          </a:xfrm>
          <a:prstGeom prst="rect">
            <a:avLst/>
          </a:prstGeom>
        </p:spPr>
        <p:txBody>
          <a:bodyPr wrap="square">
            <a:spAutoFit/>
          </a:bodyPr>
          <a:lstStyle/>
          <a:p>
            <a:r>
              <a:rPr lang="en-GB" sz="2800" dirty="0" smtClean="0">
                <a:latin typeface="Kinetic Letters" panose="00000500000000000000" pitchFamily="50" charset="0"/>
              </a:rPr>
              <a:t>To ensure that children are really looking at the sounds within a word, we use a variety of strategies.</a:t>
            </a:r>
            <a:endParaRPr lang="en-GB" sz="2800" dirty="0">
              <a:latin typeface="Kinetic Letters" panose="00000500000000000000" pitchFamily="50" charset="0"/>
            </a:endParaRPr>
          </a:p>
        </p:txBody>
      </p:sp>
      <p:sp>
        <p:nvSpPr>
          <p:cNvPr id="11" name="TextBox 10"/>
          <p:cNvSpPr txBox="1"/>
          <p:nvPr/>
        </p:nvSpPr>
        <p:spPr>
          <a:xfrm>
            <a:off x="251520" y="2031847"/>
            <a:ext cx="4104456" cy="1246495"/>
          </a:xfrm>
          <a:prstGeom prst="rect">
            <a:avLst/>
          </a:prstGeom>
          <a:noFill/>
        </p:spPr>
        <p:txBody>
          <a:bodyPr wrap="square" rtlCol="0">
            <a:spAutoFit/>
          </a:bodyPr>
          <a:lstStyle/>
          <a:p>
            <a:pPr algn="ctr"/>
            <a:r>
              <a:rPr lang="en-GB" sz="2400" b="1" dirty="0" smtClean="0">
                <a:solidFill>
                  <a:srgbClr val="FF0000"/>
                </a:solidFill>
                <a:latin typeface="Kinetic Letters" panose="00000500000000000000" pitchFamily="50" charset="0"/>
              </a:rPr>
              <a:t>Robot Arms</a:t>
            </a:r>
          </a:p>
          <a:p>
            <a:pPr algn="ctr"/>
            <a:r>
              <a:rPr lang="en-GB" sz="1700" dirty="0" smtClean="0">
                <a:latin typeface="Kinetic Letters" panose="00000500000000000000" pitchFamily="50" charset="0"/>
              </a:rPr>
              <a:t>This is where we move our arms like a robot or Ninja when saying all the sounds we can read in a word. When we have read all the sounds we blend them together again.</a:t>
            </a:r>
            <a:endParaRPr lang="en-GB" sz="1700" dirty="0">
              <a:latin typeface="Kinetic Letters" panose="00000500000000000000" pitchFamily="50" charset="0"/>
            </a:endParaRPr>
          </a:p>
        </p:txBody>
      </p:sp>
      <p:sp>
        <p:nvSpPr>
          <p:cNvPr id="18" name="TextBox 17"/>
          <p:cNvSpPr txBox="1"/>
          <p:nvPr/>
        </p:nvSpPr>
        <p:spPr>
          <a:xfrm>
            <a:off x="5314449" y="2024074"/>
            <a:ext cx="3630013" cy="1831271"/>
          </a:xfrm>
          <a:prstGeom prst="rect">
            <a:avLst/>
          </a:prstGeom>
          <a:noFill/>
        </p:spPr>
        <p:txBody>
          <a:bodyPr wrap="square" rtlCol="0">
            <a:spAutoFit/>
          </a:bodyPr>
          <a:lstStyle/>
          <a:p>
            <a:pPr algn="ctr"/>
            <a:r>
              <a:rPr lang="en-GB" sz="2400" b="1" dirty="0" smtClean="0">
                <a:solidFill>
                  <a:srgbClr val="FF0000"/>
                </a:solidFill>
                <a:latin typeface="Kinetic Letters" panose="00000500000000000000" pitchFamily="50" charset="0"/>
              </a:rPr>
              <a:t>Dotting and Dashing or Beans and Sausages</a:t>
            </a:r>
          </a:p>
          <a:p>
            <a:pPr algn="ctr"/>
            <a:r>
              <a:rPr lang="en-GB" sz="1700" dirty="0" smtClean="0">
                <a:latin typeface="Kinetic Letters" panose="00000500000000000000" pitchFamily="50" charset="0"/>
              </a:rPr>
              <a:t>The children might know this as drawing ‘beans </a:t>
            </a:r>
          </a:p>
          <a:p>
            <a:pPr algn="ctr"/>
            <a:r>
              <a:rPr lang="en-GB" sz="1700" dirty="0">
                <a:latin typeface="Kinetic Letters" panose="00000500000000000000" pitchFamily="50" charset="0"/>
              </a:rPr>
              <a:t>a</a:t>
            </a:r>
            <a:r>
              <a:rPr lang="en-GB" sz="1700" dirty="0" smtClean="0">
                <a:latin typeface="Kinetic Letters" panose="00000500000000000000" pitchFamily="50" charset="0"/>
              </a:rPr>
              <a:t>nd sausages’ under their words to indicate</a:t>
            </a:r>
          </a:p>
          <a:p>
            <a:pPr algn="ctr"/>
            <a:r>
              <a:rPr lang="en-GB" sz="1700" dirty="0">
                <a:latin typeface="Kinetic Letters" panose="00000500000000000000" pitchFamily="50" charset="0"/>
              </a:rPr>
              <a:t>p</a:t>
            </a:r>
            <a:r>
              <a:rPr lang="en-GB" sz="1700" dirty="0" smtClean="0">
                <a:latin typeface="Kinetic Letters" panose="00000500000000000000" pitchFamily="50" charset="0"/>
              </a:rPr>
              <a:t>honemes and digraphs/</a:t>
            </a:r>
            <a:r>
              <a:rPr lang="en-GB" sz="1700" dirty="0" err="1" smtClean="0">
                <a:latin typeface="Kinetic Letters" panose="00000500000000000000" pitchFamily="50" charset="0"/>
              </a:rPr>
              <a:t>trigraphs</a:t>
            </a:r>
            <a:r>
              <a:rPr lang="en-GB" sz="1700" dirty="0" smtClean="0">
                <a:latin typeface="Kinetic Letters" panose="00000500000000000000" pitchFamily="50" charset="0"/>
              </a:rPr>
              <a:t>. </a:t>
            </a:r>
            <a:r>
              <a:rPr lang="en-GB" sz="1700" dirty="0" err="1" smtClean="0">
                <a:latin typeface="Kinetic Letters" panose="00000500000000000000" pitchFamily="50" charset="0"/>
              </a:rPr>
              <a:t>E.g</a:t>
            </a:r>
            <a:endParaRPr lang="en-GB" sz="1700" dirty="0" smtClean="0">
              <a:latin typeface="Kinetic Letters" panose="00000500000000000000" pitchFamily="50" charset="0"/>
            </a:endParaRPr>
          </a:p>
          <a:p>
            <a:endParaRPr lang="en-GB" sz="1400" b="1" dirty="0">
              <a:solidFill>
                <a:srgbClr val="FF0000"/>
              </a:solidFill>
            </a:endParaRPr>
          </a:p>
        </p:txBody>
      </p:sp>
      <p:sp>
        <p:nvSpPr>
          <p:cNvPr id="19" name="TextBox 18"/>
          <p:cNvSpPr txBox="1"/>
          <p:nvPr/>
        </p:nvSpPr>
        <p:spPr>
          <a:xfrm>
            <a:off x="2850017" y="5259727"/>
            <a:ext cx="3541354" cy="1308050"/>
          </a:xfrm>
          <a:prstGeom prst="rect">
            <a:avLst/>
          </a:prstGeom>
          <a:noFill/>
        </p:spPr>
        <p:txBody>
          <a:bodyPr wrap="none" rtlCol="0">
            <a:spAutoFit/>
          </a:bodyPr>
          <a:lstStyle/>
          <a:p>
            <a:pPr algn="ctr"/>
            <a:r>
              <a:rPr lang="en-GB" sz="2800" b="1" dirty="0" smtClean="0">
                <a:solidFill>
                  <a:srgbClr val="FF0000"/>
                </a:solidFill>
                <a:latin typeface="Kinetic Letters" panose="00000500000000000000" pitchFamily="50" charset="0"/>
              </a:rPr>
              <a:t>Phoneme Frames</a:t>
            </a:r>
          </a:p>
          <a:p>
            <a:pPr algn="ctr"/>
            <a:r>
              <a:rPr lang="en-GB" sz="1700" dirty="0" smtClean="0">
                <a:latin typeface="Kinetic Letters" panose="00000500000000000000" pitchFamily="50" charset="0"/>
              </a:rPr>
              <a:t>We use these to help hear and spell the</a:t>
            </a:r>
          </a:p>
          <a:p>
            <a:pPr algn="ctr"/>
            <a:r>
              <a:rPr lang="en-GB" sz="1700" dirty="0">
                <a:latin typeface="Kinetic Letters" panose="00000500000000000000" pitchFamily="50" charset="0"/>
              </a:rPr>
              <a:t>s</a:t>
            </a:r>
            <a:r>
              <a:rPr lang="en-GB" sz="1700" dirty="0" smtClean="0">
                <a:latin typeface="Kinetic Letters" panose="00000500000000000000" pitchFamily="50" charset="0"/>
              </a:rPr>
              <a:t>ounds in words. Sometimes a box on a phoneme</a:t>
            </a:r>
          </a:p>
          <a:p>
            <a:pPr algn="ctr"/>
            <a:r>
              <a:rPr lang="en-GB" sz="1700" dirty="0" smtClean="0">
                <a:latin typeface="Kinetic Letters" panose="00000500000000000000" pitchFamily="50" charset="0"/>
              </a:rPr>
              <a:t>Frame holds a single phoneme, or a digraph/</a:t>
            </a:r>
            <a:r>
              <a:rPr lang="en-GB" sz="1700" dirty="0" err="1" smtClean="0">
                <a:latin typeface="Kinetic Letters" panose="00000500000000000000" pitchFamily="50" charset="0"/>
              </a:rPr>
              <a:t>trigraph</a:t>
            </a:r>
            <a:r>
              <a:rPr lang="en-GB" sz="1700" b="1" dirty="0" smtClean="0"/>
              <a:t>.</a:t>
            </a:r>
            <a:endParaRPr lang="en-GB" sz="1700" b="1" dirty="0"/>
          </a:p>
        </p:txBody>
      </p:sp>
      <p:pic>
        <p:nvPicPr>
          <p:cNvPr id="5" name="Picture 4"/>
          <p:cNvPicPr>
            <a:picLocks noChangeAspect="1"/>
          </p:cNvPicPr>
          <p:nvPr/>
        </p:nvPicPr>
        <p:blipFill>
          <a:blip r:embed="rId2"/>
          <a:stretch>
            <a:fillRect/>
          </a:stretch>
        </p:blipFill>
        <p:spPr>
          <a:xfrm>
            <a:off x="518134" y="5309969"/>
            <a:ext cx="1974132" cy="1498878"/>
          </a:xfrm>
          <a:prstGeom prst="rect">
            <a:avLst/>
          </a:prstGeom>
        </p:spPr>
      </p:pic>
      <p:sp>
        <p:nvSpPr>
          <p:cNvPr id="7" name="Rectangle 6"/>
          <p:cNvSpPr/>
          <p:nvPr/>
        </p:nvSpPr>
        <p:spPr>
          <a:xfrm>
            <a:off x="7621182" y="3585790"/>
            <a:ext cx="776175" cy="861774"/>
          </a:xfrm>
          <a:prstGeom prst="rect">
            <a:avLst/>
          </a:prstGeom>
          <a:noFill/>
        </p:spPr>
        <p:txBody>
          <a:bodyPr wrap="none" lIns="91440" tIns="45720" rIns="91440" bIns="45720">
            <a:spAutoFit/>
          </a:bodyPr>
          <a:lstStyle/>
          <a:p>
            <a:pPr algn="ctr"/>
            <a:r>
              <a:rPr lang="en-US" sz="5000" b="0" cap="none" spc="0" dirty="0" smtClean="0">
                <a:ln w="0"/>
                <a:solidFill>
                  <a:schemeClr val="tx1"/>
                </a:solidFill>
                <a:effectLst>
                  <a:outerShdw blurRad="38100" dist="19050" dir="2700000" algn="tl" rotWithShape="0">
                    <a:schemeClr val="dk1">
                      <a:alpha val="40000"/>
                    </a:schemeClr>
                  </a:outerShdw>
                </a:effectLst>
                <a:latin typeface="Kinetic Letters" panose="00000500000000000000" pitchFamily="50" charset="0"/>
              </a:rPr>
              <a:t>b</a:t>
            </a:r>
            <a:r>
              <a:rPr lang="en-US" sz="5000" b="0" cap="none" spc="0" dirty="0" smtClean="0">
                <a:ln w="0"/>
                <a:solidFill>
                  <a:srgbClr val="00B050"/>
                </a:solidFill>
                <a:effectLst>
                  <a:outerShdw blurRad="38100" dist="19050" dir="2700000" algn="tl" rotWithShape="0">
                    <a:schemeClr val="dk1">
                      <a:alpha val="40000"/>
                    </a:schemeClr>
                  </a:outerShdw>
                </a:effectLst>
                <a:latin typeface="Kinetic Letters" panose="00000500000000000000" pitchFamily="50" charset="0"/>
              </a:rPr>
              <a:t>ee</a:t>
            </a:r>
            <a:endParaRPr lang="en-US" sz="5000" b="0" cap="none" spc="0" dirty="0">
              <a:ln w="0"/>
              <a:solidFill>
                <a:schemeClr val="tx1"/>
              </a:solidFill>
              <a:effectLst>
                <a:outerShdw blurRad="38100" dist="19050" dir="2700000" algn="tl" rotWithShape="0">
                  <a:schemeClr val="dk1">
                    <a:alpha val="40000"/>
                  </a:schemeClr>
                </a:outerShdw>
              </a:effectLst>
              <a:latin typeface="Kinetic Letters" panose="00000500000000000000" pitchFamily="50" charset="0"/>
            </a:endParaRPr>
          </a:p>
        </p:txBody>
      </p:sp>
      <p:cxnSp>
        <p:nvCxnSpPr>
          <p:cNvPr id="9" name="Straight Connector 8"/>
          <p:cNvCxnSpPr/>
          <p:nvPr/>
        </p:nvCxnSpPr>
        <p:spPr>
          <a:xfrm flipV="1">
            <a:off x="7884368" y="4221088"/>
            <a:ext cx="413370" cy="14776"/>
          </a:xfrm>
          <a:prstGeom prst="line">
            <a:avLst/>
          </a:prstGeom>
        </p:spPr>
        <p:style>
          <a:lnRef idx="1">
            <a:schemeClr val="accent1"/>
          </a:lnRef>
          <a:fillRef idx="0">
            <a:schemeClr val="accent1"/>
          </a:fillRef>
          <a:effectRef idx="0">
            <a:schemeClr val="accent1"/>
          </a:effectRef>
          <a:fontRef idx="minor">
            <a:schemeClr val="tx1"/>
          </a:fontRef>
        </p:style>
      </p:cxnSp>
      <p:sp>
        <p:nvSpPr>
          <p:cNvPr id="10" name="Oval 9"/>
          <p:cNvSpPr/>
          <p:nvPr/>
        </p:nvSpPr>
        <p:spPr>
          <a:xfrm flipV="1">
            <a:off x="7740352" y="4247377"/>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5850516" y="3674836"/>
            <a:ext cx="856325" cy="769441"/>
          </a:xfrm>
          <a:prstGeom prst="rect">
            <a:avLst/>
          </a:prstGeom>
          <a:noFill/>
        </p:spPr>
        <p:txBody>
          <a:bodyPr wrap="none" lIns="91440" tIns="45720" rIns="91440" bIns="45720">
            <a:spAutoFit/>
          </a:bodyPr>
          <a:lstStyle/>
          <a:p>
            <a:pPr algn="ctr"/>
            <a:r>
              <a:rPr lang="en-US" sz="4400" b="0" cap="none" spc="0" dirty="0" smtClean="0">
                <a:ln w="0"/>
                <a:solidFill>
                  <a:schemeClr val="tx1"/>
                </a:solidFill>
                <a:effectLst>
                  <a:outerShdw blurRad="38100" dist="19050" dir="2700000" algn="tl" rotWithShape="0">
                    <a:schemeClr val="dk1">
                      <a:alpha val="40000"/>
                    </a:schemeClr>
                  </a:outerShdw>
                </a:effectLst>
                <a:latin typeface="Kinetic Letters" panose="00000500000000000000" pitchFamily="50" charset="0"/>
              </a:rPr>
              <a:t>h</a:t>
            </a:r>
            <a:r>
              <a:rPr lang="en-US" sz="4400" b="0" cap="none" spc="0" dirty="0" smtClean="0">
                <a:ln w="0"/>
                <a:solidFill>
                  <a:srgbClr val="FFFF00"/>
                </a:solidFill>
                <a:effectLst>
                  <a:outerShdw blurRad="38100" dist="19050" dir="2700000" algn="tl" rotWithShape="0">
                    <a:schemeClr val="dk1">
                      <a:alpha val="40000"/>
                    </a:schemeClr>
                  </a:outerShdw>
                </a:effectLst>
                <a:latin typeface="Kinetic Letters" panose="00000500000000000000" pitchFamily="50" charset="0"/>
              </a:rPr>
              <a:t>i</a:t>
            </a:r>
            <a:r>
              <a:rPr lang="en-US" sz="4400" b="0" cap="none" spc="0" dirty="0" smtClean="0">
                <a:ln w="0"/>
                <a:solidFill>
                  <a:schemeClr val="tx1"/>
                </a:solidFill>
                <a:effectLst>
                  <a:outerShdw blurRad="38100" dist="19050" dir="2700000" algn="tl" rotWithShape="0">
                    <a:schemeClr val="dk1">
                      <a:alpha val="40000"/>
                    </a:schemeClr>
                  </a:outerShdw>
                </a:effectLst>
                <a:latin typeface="Kinetic Letters" panose="00000500000000000000" pitchFamily="50" charset="0"/>
              </a:rPr>
              <a:t>d</a:t>
            </a:r>
            <a:r>
              <a:rPr lang="en-US" sz="4400" b="0" cap="none" spc="0" dirty="0" smtClean="0">
                <a:ln w="0"/>
                <a:solidFill>
                  <a:srgbClr val="FFFF00"/>
                </a:solidFill>
                <a:effectLst>
                  <a:outerShdw blurRad="38100" dist="19050" dir="2700000" algn="tl" rotWithShape="0">
                    <a:schemeClr val="dk1">
                      <a:alpha val="40000"/>
                    </a:schemeClr>
                  </a:outerShdw>
                </a:effectLst>
                <a:latin typeface="Kinetic Letters" panose="00000500000000000000" pitchFamily="50" charset="0"/>
              </a:rPr>
              <a:t>e</a:t>
            </a:r>
            <a:endParaRPr lang="en-US" sz="5400" b="0" cap="none" spc="0" dirty="0">
              <a:ln w="0"/>
              <a:solidFill>
                <a:srgbClr val="FFFF00"/>
              </a:solidFill>
              <a:effectLst>
                <a:outerShdw blurRad="38100" dist="19050" dir="2700000" algn="tl" rotWithShape="0">
                  <a:schemeClr val="dk1">
                    <a:alpha val="40000"/>
                  </a:schemeClr>
                </a:outerShdw>
              </a:effectLst>
              <a:latin typeface="Kinetic Letters" panose="00000500000000000000" pitchFamily="50" charset="0"/>
            </a:endParaRPr>
          </a:p>
        </p:txBody>
      </p:sp>
      <p:sp>
        <p:nvSpPr>
          <p:cNvPr id="20" name="Oval 19"/>
          <p:cNvSpPr/>
          <p:nvPr/>
        </p:nvSpPr>
        <p:spPr>
          <a:xfrm flipV="1">
            <a:off x="6012160" y="4319385"/>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p:cNvSpPr/>
          <p:nvPr/>
        </p:nvSpPr>
        <p:spPr>
          <a:xfrm flipV="1">
            <a:off x="6372200" y="4319385"/>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ight Bracket 13"/>
          <p:cNvSpPr/>
          <p:nvPr/>
        </p:nvSpPr>
        <p:spPr>
          <a:xfrm rot="5400000">
            <a:off x="6308036" y="4156924"/>
            <a:ext cx="174042" cy="386334"/>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2" name="TextBox 21"/>
          <p:cNvSpPr txBox="1"/>
          <p:nvPr/>
        </p:nvSpPr>
        <p:spPr>
          <a:xfrm>
            <a:off x="938455" y="3472284"/>
            <a:ext cx="4104456" cy="1569660"/>
          </a:xfrm>
          <a:prstGeom prst="rect">
            <a:avLst/>
          </a:prstGeom>
          <a:noFill/>
        </p:spPr>
        <p:txBody>
          <a:bodyPr wrap="square" rtlCol="0">
            <a:spAutoFit/>
          </a:bodyPr>
          <a:lstStyle/>
          <a:p>
            <a:pPr algn="ctr"/>
            <a:r>
              <a:rPr lang="en-GB" sz="2800" b="1" dirty="0" smtClean="0">
                <a:solidFill>
                  <a:srgbClr val="FF0000"/>
                </a:solidFill>
                <a:latin typeface="Kinetic Letters" panose="00000500000000000000" pitchFamily="50" charset="0"/>
              </a:rPr>
              <a:t>Colour Coding</a:t>
            </a:r>
          </a:p>
          <a:p>
            <a:pPr algn="ctr"/>
            <a:r>
              <a:rPr lang="en-GB" sz="1700" dirty="0" smtClean="0">
                <a:latin typeface="Kinetic Letters" panose="00000500000000000000" pitchFamily="50" charset="0"/>
              </a:rPr>
              <a:t>Our phonics scheme, Monster Phonics, uses colour coding to enable children to identify and read words that may otherwise be unfamiliar by using the clever colour code monsters that they all know and love. </a:t>
            </a:r>
            <a:endParaRPr lang="en-GB" sz="1700" dirty="0">
              <a:latin typeface="Kinetic Letters" panose="00000500000000000000" pitchFamily="50" charset="0"/>
            </a:endParaRPr>
          </a:p>
        </p:txBody>
      </p:sp>
      <p:pic>
        <p:nvPicPr>
          <p:cNvPr id="23" name="Picture 22"/>
          <p:cNvPicPr>
            <a:picLocks noChangeAspect="1"/>
          </p:cNvPicPr>
          <p:nvPr/>
        </p:nvPicPr>
        <p:blipFill>
          <a:blip r:embed="rId3"/>
          <a:stretch>
            <a:fillRect/>
          </a:stretch>
        </p:blipFill>
        <p:spPr>
          <a:xfrm>
            <a:off x="6648266" y="5193968"/>
            <a:ext cx="2184171" cy="1439567"/>
          </a:xfrm>
          <a:prstGeom prst="rect">
            <a:avLst/>
          </a:prstGeom>
        </p:spPr>
      </p:pic>
    </p:spTree>
    <p:extLst>
      <p:ext uri="{BB962C8B-B14F-4D97-AF65-F5344CB8AC3E}">
        <p14:creationId xmlns:p14="http://schemas.microsoft.com/office/powerpoint/2010/main" val="25362798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784976" cy="1143000"/>
          </a:xfrm>
        </p:spPr>
        <p:txBody>
          <a:bodyPr>
            <a:normAutofit/>
          </a:bodyPr>
          <a:lstStyle/>
          <a:p>
            <a:r>
              <a:rPr lang="en-GB" sz="5400" b="1" dirty="0" smtClean="0">
                <a:solidFill>
                  <a:srgbClr val="92D050"/>
                </a:solidFill>
                <a:latin typeface="Kinetic Letters" panose="00000500000000000000" pitchFamily="50" charset="0"/>
              </a:rPr>
              <a:t>Real Words &amp; Alien Words</a:t>
            </a:r>
            <a:endParaRPr lang="en-GB" sz="5400" dirty="0">
              <a:latin typeface="Kinetic Letters" panose="00000500000000000000" pitchFamily="50" charset="0"/>
            </a:endParaRPr>
          </a:p>
        </p:txBody>
      </p:sp>
      <p:sp>
        <p:nvSpPr>
          <p:cNvPr id="3" name="Rectangle 2"/>
          <p:cNvSpPr/>
          <p:nvPr/>
        </p:nvSpPr>
        <p:spPr>
          <a:xfrm>
            <a:off x="251520" y="1412776"/>
            <a:ext cx="8640960" cy="2308324"/>
          </a:xfrm>
          <a:prstGeom prst="rect">
            <a:avLst/>
          </a:prstGeom>
        </p:spPr>
        <p:txBody>
          <a:bodyPr wrap="square">
            <a:spAutoFit/>
          </a:bodyPr>
          <a:lstStyle/>
          <a:p>
            <a:r>
              <a:rPr lang="en-GB" sz="3600" dirty="0" smtClean="0">
                <a:latin typeface="Kinetic Letters" panose="00000500000000000000" pitchFamily="50" charset="0"/>
              </a:rPr>
              <a:t>We also use a mixture of real words and alien words, in order to encourage children to really look at the sounds within the words. This also prepares them for their phonics screening check in Year 1 (PSC). </a:t>
            </a:r>
            <a:endParaRPr lang="en-GB" sz="3600" dirty="0">
              <a:latin typeface="Kinetic Letters" panose="00000500000000000000" pitchFamily="50"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3599721"/>
            <a:ext cx="2088232" cy="2959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3587692"/>
            <a:ext cx="2088232" cy="2971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92278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6000" b="1" dirty="0" smtClean="0">
                <a:solidFill>
                  <a:srgbClr val="92D050"/>
                </a:solidFill>
                <a:latin typeface="Kinetic Letters" panose="00000500000000000000" pitchFamily="50" charset="0"/>
              </a:rPr>
              <a:t>Phonics Screening Check</a:t>
            </a:r>
            <a:endParaRPr lang="en-GB" sz="6000" dirty="0">
              <a:latin typeface="Kinetic Letters" panose="00000500000000000000" pitchFamily="50" charset="0"/>
            </a:endParaRPr>
          </a:p>
        </p:txBody>
      </p:sp>
      <p:sp>
        <p:nvSpPr>
          <p:cNvPr id="3" name="Rectangle 2"/>
          <p:cNvSpPr/>
          <p:nvPr/>
        </p:nvSpPr>
        <p:spPr>
          <a:xfrm>
            <a:off x="611560" y="1845716"/>
            <a:ext cx="8280920" cy="4955203"/>
          </a:xfrm>
          <a:prstGeom prst="rect">
            <a:avLst/>
          </a:prstGeom>
        </p:spPr>
        <p:txBody>
          <a:bodyPr wrap="square">
            <a:spAutoFit/>
          </a:bodyPr>
          <a:lstStyle/>
          <a:p>
            <a:r>
              <a:rPr lang="en-GB" sz="3600" dirty="0" smtClean="0">
                <a:latin typeface="Kinetic Letters" panose="00000500000000000000" pitchFamily="50" charset="0"/>
              </a:rPr>
              <a:t>All Year 1 children throughout the country take part in a phonics screening check during the summer term. This year they are commencing on the week of the 10</a:t>
            </a:r>
            <a:r>
              <a:rPr lang="en-GB" sz="3600" baseline="30000" dirty="0" smtClean="0">
                <a:latin typeface="Kinetic Letters" panose="00000500000000000000" pitchFamily="50" charset="0"/>
              </a:rPr>
              <a:t>th</a:t>
            </a:r>
            <a:r>
              <a:rPr lang="en-GB" sz="3600" dirty="0" smtClean="0">
                <a:latin typeface="Kinetic Letters" panose="00000500000000000000" pitchFamily="50" charset="0"/>
              </a:rPr>
              <a:t> June. </a:t>
            </a:r>
          </a:p>
          <a:p>
            <a:endParaRPr lang="en-GB" sz="3600" dirty="0" smtClean="0">
              <a:latin typeface="Kinetic Letters" panose="00000500000000000000" pitchFamily="50" charset="0"/>
            </a:endParaRPr>
          </a:p>
          <a:p>
            <a:r>
              <a:rPr lang="en-GB" sz="3600" dirty="0" smtClean="0">
                <a:latin typeface="Kinetic Letters" panose="00000500000000000000" pitchFamily="50" charset="0"/>
              </a:rPr>
              <a:t>It is designed to confirm whether individual children have learnt sufficient blending and decoding skills to read to an appropriate standard.</a:t>
            </a:r>
          </a:p>
          <a:p>
            <a:endParaRPr lang="en-GB" sz="3200" dirty="0">
              <a:latin typeface="SassoonPrimaryInfant" pitchFamily="2" charset="0"/>
            </a:endParaRPr>
          </a:p>
          <a:p>
            <a:endParaRPr lang="en-GB" sz="3200" dirty="0" smtClean="0">
              <a:latin typeface="SassoonPrimaryInfant" pitchFamily="2" charset="0"/>
            </a:endParaRPr>
          </a:p>
        </p:txBody>
      </p:sp>
    </p:spTree>
    <p:extLst>
      <p:ext uri="{BB962C8B-B14F-4D97-AF65-F5344CB8AC3E}">
        <p14:creationId xmlns:p14="http://schemas.microsoft.com/office/powerpoint/2010/main" val="312105153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514</TotalTime>
  <Words>1043</Words>
  <Application>Microsoft Office PowerPoint</Application>
  <PresentationFormat>On-screen Show (4:3)</PresentationFormat>
  <Paragraphs>81</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Kinetic Letters</vt:lpstr>
      <vt:lpstr>SassoonPrimaryInfant</vt:lpstr>
      <vt:lpstr>Office Theme</vt:lpstr>
      <vt:lpstr>PowerPoint Presentation</vt:lpstr>
      <vt:lpstr>PowerPoint Presentation</vt:lpstr>
      <vt:lpstr>Phonics in Year 1</vt:lpstr>
      <vt:lpstr>How does my child learn phonics?</vt:lpstr>
      <vt:lpstr>PowerPoint Presentation</vt:lpstr>
      <vt:lpstr>PowerPoint Presentation</vt:lpstr>
      <vt:lpstr>Strategies</vt:lpstr>
      <vt:lpstr>Real Words &amp; Alien Words</vt:lpstr>
      <vt:lpstr>Phonics Screening Check</vt:lpstr>
      <vt:lpstr>Phonics Screening Check </vt:lpstr>
      <vt:lpstr>PowerPoint Presentation</vt:lpstr>
      <vt:lpstr>PowerPoint Presentation</vt:lpstr>
      <vt:lpstr>How to help at home…</vt:lpstr>
      <vt:lpstr>How to help at home…</vt:lpstr>
      <vt:lpstr>Thank you for coming…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Natasha Bretten</dc:creator>
  <cp:lastModifiedBy>Louise Chapman</cp:lastModifiedBy>
  <cp:revision>29</cp:revision>
  <cp:lastPrinted>2018-03-20T13:08:05Z</cp:lastPrinted>
  <dcterms:created xsi:type="dcterms:W3CDTF">2018-01-23T13:36:16Z</dcterms:created>
  <dcterms:modified xsi:type="dcterms:W3CDTF">2024-02-23T10:37:10Z</dcterms:modified>
</cp:coreProperties>
</file>