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66" r:id="rId2"/>
    <p:sldId id="267" r:id="rId3"/>
    <p:sldId id="256" r:id="rId4"/>
    <p:sldId id="258" r:id="rId5"/>
    <p:sldId id="260" r:id="rId6"/>
    <p:sldId id="261" r:id="rId7"/>
    <p:sldId id="262" r:id="rId8"/>
    <p:sldId id="259" r:id="rId9"/>
    <p:sldId id="270" r:id="rId10"/>
    <p:sldId id="265" r:id="rId11"/>
    <p:sldId id="271" r:id="rId12"/>
    <p:sldId id="268" r:id="rId13"/>
    <p:sldId id="269" r:id="rId14"/>
    <p:sldId id="263" r:id="rId1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94660"/>
  </p:normalViewPr>
  <p:slideViewPr>
    <p:cSldViewPr>
      <p:cViewPr>
        <p:scale>
          <a:sx n="75" d="100"/>
          <a:sy n="75" d="100"/>
        </p:scale>
        <p:origin x="59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B83B7067-2A0D-4423-9514-B79B024625FB}" type="datetimeFigureOut">
              <a:rPr lang="en-GB" smtClean="0"/>
              <a:t>20/03/2018</a:t>
            </a:fld>
            <a:endParaRPr lang="en-GB"/>
          </a:p>
        </p:txBody>
      </p:sp>
      <p:sp>
        <p:nvSpPr>
          <p:cNvPr id="4" name="Footer Placehold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E1907CD9-4D60-4F3B-A103-E5E77AAED571}" type="slidenum">
              <a:rPr lang="en-GB" smtClean="0"/>
              <a:t>‹#›</a:t>
            </a:fld>
            <a:endParaRPr lang="en-GB"/>
          </a:p>
        </p:txBody>
      </p:sp>
    </p:spTree>
    <p:extLst>
      <p:ext uri="{BB962C8B-B14F-4D97-AF65-F5344CB8AC3E}">
        <p14:creationId xmlns:p14="http://schemas.microsoft.com/office/powerpoint/2010/main" val="38830905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71C56E3-19F2-4B7D-B5DB-71A0C0A18A24}" type="datetimeFigureOut">
              <a:rPr lang="en-GB" smtClean="0"/>
              <a:t>20/03/2018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2FE29-3F86-41CF-892D-8AC4F49CD717}" type="slidenum">
              <a:rPr lang="en-GB" smtClean="0"/>
              <a:t>‹#›</a:t>
            </a:fld>
            <a:endParaRPr lang="en-GB"/>
          </a:p>
        </p:txBody>
      </p:sp>
    </p:spTree>
    <p:extLst>
      <p:ext uri="{BB962C8B-B14F-4D97-AF65-F5344CB8AC3E}">
        <p14:creationId xmlns:p14="http://schemas.microsoft.com/office/powerpoint/2010/main" val="3846441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1C56E3-19F2-4B7D-B5DB-71A0C0A18A24}" type="datetimeFigureOut">
              <a:rPr lang="en-GB" smtClean="0"/>
              <a:t>20/03/2018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2FE29-3F86-41CF-892D-8AC4F49CD717}" type="slidenum">
              <a:rPr lang="en-GB" smtClean="0"/>
              <a:t>‹#›</a:t>
            </a:fld>
            <a:endParaRPr lang="en-GB"/>
          </a:p>
        </p:txBody>
      </p:sp>
    </p:spTree>
    <p:extLst>
      <p:ext uri="{BB962C8B-B14F-4D97-AF65-F5344CB8AC3E}">
        <p14:creationId xmlns:p14="http://schemas.microsoft.com/office/powerpoint/2010/main" val="1443960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1C56E3-19F2-4B7D-B5DB-71A0C0A18A24}" type="datetimeFigureOut">
              <a:rPr lang="en-GB" smtClean="0"/>
              <a:t>20/03/2018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2FE29-3F86-41CF-892D-8AC4F49CD717}" type="slidenum">
              <a:rPr lang="en-GB" smtClean="0"/>
              <a:t>‹#›</a:t>
            </a:fld>
            <a:endParaRPr lang="en-GB"/>
          </a:p>
        </p:txBody>
      </p:sp>
    </p:spTree>
    <p:extLst>
      <p:ext uri="{BB962C8B-B14F-4D97-AF65-F5344CB8AC3E}">
        <p14:creationId xmlns:p14="http://schemas.microsoft.com/office/powerpoint/2010/main" val="4012736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1C56E3-19F2-4B7D-B5DB-71A0C0A18A24}" type="datetimeFigureOut">
              <a:rPr lang="en-GB" smtClean="0"/>
              <a:t>20/03/2018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2FE29-3F86-41CF-892D-8AC4F49CD717}" type="slidenum">
              <a:rPr lang="en-GB" smtClean="0"/>
              <a:t>‹#›</a:t>
            </a:fld>
            <a:endParaRPr lang="en-GB"/>
          </a:p>
        </p:txBody>
      </p:sp>
    </p:spTree>
    <p:extLst>
      <p:ext uri="{BB962C8B-B14F-4D97-AF65-F5344CB8AC3E}">
        <p14:creationId xmlns:p14="http://schemas.microsoft.com/office/powerpoint/2010/main" val="1945695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1C56E3-19F2-4B7D-B5DB-71A0C0A18A24}" type="datetimeFigureOut">
              <a:rPr lang="en-GB" smtClean="0"/>
              <a:t>20/03/2018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2FE29-3F86-41CF-892D-8AC4F49CD717}" type="slidenum">
              <a:rPr lang="en-GB" smtClean="0"/>
              <a:t>‹#›</a:t>
            </a:fld>
            <a:endParaRPr lang="en-GB"/>
          </a:p>
        </p:txBody>
      </p:sp>
    </p:spTree>
    <p:extLst>
      <p:ext uri="{BB962C8B-B14F-4D97-AF65-F5344CB8AC3E}">
        <p14:creationId xmlns:p14="http://schemas.microsoft.com/office/powerpoint/2010/main" val="118491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71C56E3-19F2-4B7D-B5DB-71A0C0A18A24}" type="datetimeFigureOut">
              <a:rPr lang="en-GB" smtClean="0"/>
              <a:t>20/03/2018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D2FE29-3F86-41CF-892D-8AC4F49CD717}" type="slidenum">
              <a:rPr lang="en-GB" smtClean="0"/>
              <a:t>‹#›</a:t>
            </a:fld>
            <a:endParaRPr lang="en-GB"/>
          </a:p>
        </p:txBody>
      </p:sp>
    </p:spTree>
    <p:extLst>
      <p:ext uri="{BB962C8B-B14F-4D97-AF65-F5344CB8AC3E}">
        <p14:creationId xmlns:p14="http://schemas.microsoft.com/office/powerpoint/2010/main" val="1196926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71C56E3-19F2-4B7D-B5DB-71A0C0A18A24}" type="datetimeFigureOut">
              <a:rPr lang="en-GB" smtClean="0"/>
              <a:t>20/03/2018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D2FE29-3F86-41CF-892D-8AC4F49CD717}" type="slidenum">
              <a:rPr lang="en-GB" smtClean="0"/>
              <a:t>‹#›</a:t>
            </a:fld>
            <a:endParaRPr lang="en-GB"/>
          </a:p>
        </p:txBody>
      </p:sp>
    </p:spTree>
    <p:extLst>
      <p:ext uri="{BB962C8B-B14F-4D97-AF65-F5344CB8AC3E}">
        <p14:creationId xmlns:p14="http://schemas.microsoft.com/office/powerpoint/2010/main" val="46817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71C56E3-19F2-4B7D-B5DB-71A0C0A18A24}" type="datetimeFigureOut">
              <a:rPr lang="en-GB" smtClean="0"/>
              <a:t>20/03/2018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D2FE29-3F86-41CF-892D-8AC4F49CD717}" type="slidenum">
              <a:rPr lang="en-GB" smtClean="0"/>
              <a:t>‹#›</a:t>
            </a:fld>
            <a:endParaRPr lang="en-GB"/>
          </a:p>
        </p:txBody>
      </p:sp>
    </p:spTree>
    <p:extLst>
      <p:ext uri="{BB962C8B-B14F-4D97-AF65-F5344CB8AC3E}">
        <p14:creationId xmlns:p14="http://schemas.microsoft.com/office/powerpoint/2010/main" val="3052743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C56E3-19F2-4B7D-B5DB-71A0C0A18A24}" type="datetimeFigureOut">
              <a:rPr lang="en-GB" smtClean="0"/>
              <a:t>20/03/2018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D2FE29-3F86-41CF-892D-8AC4F49CD717}" type="slidenum">
              <a:rPr lang="en-GB" smtClean="0"/>
              <a:t>‹#›</a:t>
            </a:fld>
            <a:endParaRPr lang="en-GB"/>
          </a:p>
        </p:txBody>
      </p:sp>
    </p:spTree>
    <p:extLst>
      <p:ext uri="{BB962C8B-B14F-4D97-AF65-F5344CB8AC3E}">
        <p14:creationId xmlns:p14="http://schemas.microsoft.com/office/powerpoint/2010/main" val="69464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C56E3-19F2-4B7D-B5DB-71A0C0A18A24}" type="datetimeFigureOut">
              <a:rPr lang="en-GB" smtClean="0"/>
              <a:t>20/03/2018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D2FE29-3F86-41CF-892D-8AC4F49CD717}" type="slidenum">
              <a:rPr lang="en-GB" smtClean="0"/>
              <a:t>‹#›</a:t>
            </a:fld>
            <a:endParaRPr lang="en-GB"/>
          </a:p>
        </p:txBody>
      </p:sp>
    </p:spTree>
    <p:extLst>
      <p:ext uri="{BB962C8B-B14F-4D97-AF65-F5344CB8AC3E}">
        <p14:creationId xmlns:p14="http://schemas.microsoft.com/office/powerpoint/2010/main" val="3990801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C56E3-19F2-4B7D-B5DB-71A0C0A18A24}" type="datetimeFigureOut">
              <a:rPr lang="en-GB" smtClean="0"/>
              <a:t>20/03/2018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D2FE29-3F86-41CF-892D-8AC4F49CD717}" type="slidenum">
              <a:rPr lang="en-GB" smtClean="0"/>
              <a:t>‹#›</a:t>
            </a:fld>
            <a:endParaRPr lang="en-GB"/>
          </a:p>
        </p:txBody>
      </p:sp>
    </p:spTree>
    <p:extLst>
      <p:ext uri="{BB962C8B-B14F-4D97-AF65-F5344CB8AC3E}">
        <p14:creationId xmlns:p14="http://schemas.microsoft.com/office/powerpoint/2010/main" val="3530866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1C56E3-19F2-4B7D-B5DB-71A0C0A18A24}" type="datetimeFigureOut">
              <a:rPr lang="en-GB" smtClean="0"/>
              <a:t>20/03/2018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D2FE29-3F86-41CF-892D-8AC4F49CD717}" type="slidenum">
              <a:rPr lang="en-GB" smtClean="0"/>
              <a:t>‹#›</a:t>
            </a:fld>
            <a:endParaRPr lang="en-GB"/>
          </a:p>
        </p:txBody>
      </p:sp>
    </p:spTree>
    <p:extLst>
      <p:ext uri="{BB962C8B-B14F-4D97-AF65-F5344CB8AC3E}">
        <p14:creationId xmlns:p14="http://schemas.microsoft.com/office/powerpoint/2010/main" val="231163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www.phonicsplay.com/" TargetMode="External"/><Relationship Id="rId7" Type="http://schemas.openxmlformats.org/officeDocument/2006/relationships/hyperlink" Target="http://www.phonicsbloom.com/" TargetMode="External"/><Relationship Id="rId2" Type="http://schemas.openxmlformats.org/officeDocument/2006/relationships/image" Target="../media/image12.png"/><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hyperlink" Target="http://www.teachyourmonstertoread.com/" TargetMode="Externa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hyperlink" Target="http://www.twinkl.co.uk/" TargetMode="External"/><Relationship Id="rId2" Type="http://schemas.openxmlformats.org/officeDocument/2006/relationships/image" Target="../media/image15.png"/><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352928" cy="2123658"/>
          </a:xfrm>
          <a:prstGeom prst="rect">
            <a:avLst/>
          </a:prstGeom>
        </p:spPr>
        <p:txBody>
          <a:bodyPr wrap="square">
            <a:spAutoFit/>
          </a:bodyPr>
          <a:lstStyle/>
          <a:p>
            <a:pPr algn="ctr"/>
            <a:r>
              <a:rPr lang="en-GB" sz="7200" b="1" dirty="0" smtClean="0">
                <a:solidFill>
                  <a:srgbClr val="00B050"/>
                </a:solidFill>
                <a:latin typeface="SassoonPrimaryInfant"/>
              </a:rPr>
              <a:t>Welcome! </a:t>
            </a:r>
          </a:p>
          <a:p>
            <a:pPr algn="ctr"/>
            <a:r>
              <a:rPr lang="en-GB" sz="6000" b="1" i="1" dirty="0" smtClean="0">
                <a:solidFill>
                  <a:srgbClr val="00B050"/>
                </a:solidFill>
                <a:latin typeface="SassoonPrimaryInfant"/>
              </a:rPr>
              <a:t>While you wait…</a:t>
            </a:r>
            <a:endParaRPr lang="en-GB" sz="6000" b="1" i="1" dirty="0">
              <a:solidFill>
                <a:srgbClr val="00B050"/>
              </a:solidFill>
              <a:latin typeface="SassoonPrimaryInfant"/>
            </a:endParaRPr>
          </a:p>
        </p:txBody>
      </p:sp>
      <p:sp>
        <p:nvSpPr>
          <p:cNvPr id="3" name="Rectangle 2"/>
          <p:cNvSpPr/>
          <p:nvPr/>
        </p:nvSpPr>
        <p:spPr>
          <a:xfrm>
            <a:off x="71500" y="2482722"/>
            <a:ext cx="8856984" cy="4555093"/>
          </a:xfrm>
          <a:prstGeom prst="rect">
            <a:avLst/>
          </a:prstGeom>
        </p:spPr>
        <p:txBody>
          <a:bodyPr wrap="square">
            <a:spAutoFit/>
          </a:bodyPr>
          <a:lstStyle/>
          <a:p>
            <a:pPr algn="ctr"/>
            <a:r>
              <a:rPr lang="en-GB" sz="3200" dirty="0" smtClean="0">
                <a:latin typeface="Comic Sans MS" panose="030F0702030302020204" pitchFamily="66" charset="0"/>
              </a:rPr>
              <a:t>How many ways can you think of to spell the nonsense word:</a:t>
            </a:r>
          </a:p>
          <a:p>
            <a:pPr algn="ctr"/>
            <a:r>
              <a:rPr lang="en-GB" sz="6600" b="1" i="1" dirty="0" err="1" smtClean="0">
                <a:latin typeface="Comic Sans MS" panose="030F0702030302020204" pitchFamily="66" charset="0"/>
              </a:rPr>
              <a:t>Lightoe</a:t>
            </a:r>
            <a:endParaRPr lang="en-GB" sz="6600" b="1" i="1" dirty="0" smtClean="0">
              <a:latin typeface="Comic Sans MS" panose="030F0702030302020204" pitchFamily="66" charset="0"/>
            </a:endParaRPr>
          </a:p>
          <a:p>
            <a:r>
              <a:rPr lang="en-GB" sz="3200" dirty="0" smtClean="0">
                <a:latin typeface="Comic Sans MS" panose="030F0702030302020204" pitchFamily="66" charset="0"/>
              </a:rPr>
              <a:t>For example:</a:t>
            </a:r>
            <a:endParaRPr lang="en-GB" sz="3200" dirty="0">
              <a:latin typeface="Comic Sans MS" panose="030F0702030302020204" pitchFamily="66" charset="0"/>
            </a:endParaRPr>
          </a:p>
          <a:p>
            <a:r>
              <a:rPr lang="en-GB" sz="3200" i="1" dirty="0" err="1" smtClean="0">
                <a:latin typeface="Comic Sans MS" panose="030F0702030302020204" pitchFamily="66" charset="0"/>
              </a:rPr>
              <a:t>Lightoh</a:t>
            </a:r>
            <a:endParaRPr lang="en-GB" sz="3200" i="1" dirty="0" smtClean="0">
              <a:latin typeface="Comic Sans MS" panose="030F0702030302020204" pitchFamily="66" charset="0"/>
            </a:endParaRPr>
          </a:p>
          <a:p>
            <a:r>
              <a:rPr lang="en-GB" sz="3200" i="1" dirty="0" err="1" smtClean="0">
                <a:latin typeface="Comic Sans MS" panose="030F0702030302020204" pitchFamily="66" charset="0"/>
              </a:rPr>
              <a:t>Lightow</a:t>
            </a:r>
            <a:endParaRPr lang="en-GB" sz="3200" i="1" dirty="0" smtClean="0">
              <a:latin typeface="Comic Sans MS" panose="030F0702030302020204" pitchFamily="66" charset="0"/>
            </a:endParaRPr>
          </a:p>
          <a:p>
            <a:r>
              <a:rPr lang="en-GB" sz="3200" i="1" dirty="0" err="1" smtClean="0">
                <a:latin typeface="Comic Sans MS" panose="030F0702030302020204" pitchFamily="66" charset="0"/>
              </a:rPr>
              <a:t>Liteoa</a:t>
            </a:r>
            <a:endParaRPr lang="en-GB" sz="3200" i="1" dirty="0" smtClean="0">
              <a:latin typeface="Comic Sans MS" panose="030F0702030302020204" pitchFamily="66" charset="0"/>
            </a:endParaRPr>
          </a:p>
          <a:p>
            <a:endParaRPr lang="en-GB" sz="3200" i="1" dirty="0"/>
          </a:p>
        </p:txBody>
      </p:sp>
    </p:spTree>
    <p:extLst>
      <p:ext uri="{BB962C8B-B14F-4D97-AF65-F5344CB8AC3E}">
        <p14:creationId xmlns:p14="http://schemas.microsoft.com/office/powerpoint/2010/main" val="2342640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517" y="11266"/>
            <a:ext cx="8229600" cy="1041470"/>
          </a:xfrm>
        </p:spPr>
        <p:txBody>
          <a:bodyPr>
            <a:normAutofit/>
          </a:bodyPr>
          <a:lstStyle/>
          <a:p>
            <a:endParaRPr lang="en-GB" sz="5400"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3" y="859731"/>
            <a:ext cx="3528392" cy="1310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3" y="2271365"/>
            <a:ext cx="3528392" cy="1307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1926" y="3710935"/>
            <a:ext cx="3528458" cy="1308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0288" y="5222553"/>
            <a:ext cx="3550096" cy="131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60032" y="858053"/>
            <a:ext cx="3541339" cy="1311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60032" y="2271365"/>
            <a:ext cx="3541339" cy="1315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4"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860032" y="3710935"/>
            <a:ext cx="3541339" cy="1314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5" name="Picture 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860033" y="5167854"/>
            <a:ext cx="3541338" cy="1313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3748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548680"/>
            <a:ext cx="8136904" cy="5909310"/>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The </a:t>
            </a:r>
            <a:r>
              <a:rPr lang="en-GB" sz="2400" dirty="0"/>
              <a:t>expected pass mark has been 32/40 in the past, however the </a:t>
            </a:r>
            <a:r>
              <a:rPr lang="en-GB" sz="2400" smtClean="0"/>
              <a:t>DfE</a:t>
            </a:r>
            <a:r>
              <a:rPr lang="en-GB" sz="2400" dirty="0" smtClean="0"/>
              <a:t> </a:t>
            </a:r>
            <a:r>
              <a:rPr lang="en-GB" sz="2400" dirty="0"/>
              <a:t>does not release the pass mark until a week after the children have completed the tests.</a:t>
            </a:r>
          </a:p>
          <a:p>
            <a:pPr marL="285750" indent="-285750">
              <a:buFont typeface="Arial" panose="020B0604020202020204" pitchFamily="34" charset="0"/>
              <a:buChar char="•"/>
            </a:pPr>
            <a:r>
              <a:rPr lang="en-GB" sz="2400" dirty="0"/>
              <a:t>It is expected that all children complete the test, unless they have no understanding of phoneme-grapheme correspondence.</a:t>
            </a:r>
          </a:p>
          <a:p>
            <a:pPr marL="285750" indent="-285750">
              <a:buFont typeface="Arial" panose="020B0604020202020204" pitchFamily="34" charset="0"/>
              <a:buChar char="•"/>
            </a:pPr>
            <a:r>
              <a:rPr lang="en-GB" sz="2400" dirty="0"/>
              <a:t>If a child does not meet the expected standard, then in Year 2 extra support and provision will be put in place for them. They will then complete the check again in Year 2 the following June.</a:t>
            </a:r>
          </a:p>
          <a:p>
            <a:pPr marL="285750" indent="-285750">
              <a:buFont typeface="Arial" panose="020B0604020202020204" pitchFamily="34" charset="0"/>
              <a:buChar char="•"/>
            </a:pPr>
            <a:r>
              <a:rPr lang="en-GB" sz="2400" dirty="0"/>
              <a:t>You will be informed of your child’s result via a letter. The data gathered will be used within school to help provide assessment and inform planning for us as teachers.</a:t>
            </a:r>
          </a:p>
          <a:p>
            <a:pPr marL="285750" indent="-285750">
              <a:buFont typeface="Arial" panose="020B0604020202020204" pitchFamily="34" charset="0"/>
              <a:buChar char="•"/>
            </a:pPr>
            <a:r>
              <a:rPr lang="en-GB" sz="2400" dirty="0"/>
              <a:t>Data is also sent to the </a:t>
            </a:r>
            <a:r>
              <a:rPr lang="en-GB" sz="2400" dirty="0" err="1"/>
              <a:t>DfE</a:t>
            </a:r>
            <a:r>
              <a:rPr lang="en-GB" sz="2400" dirty="0"/>
              <a:t> where it collates information about the standard of phonics across the whole country.</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4258893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dirty="0" smtClean="0">
                <a:solidFill>
                  <a:srgbClr val="00B050"/>
                </a:solidFill>
                <a:latin typeface="SassoonPrimaryInfant"/>
              </a:rPr>
              <a:t>How to help at home…</a:t>
            </a:r>
            <a:endParaRPr lang="en-GB" sz="5400" b="1" dirty="0">
              <a:solidFill>
                <a:srgbClr val="00B050"/>
              </a:solidFill>
              <a:latin typeface="SassoonPrimaryInfant"/>
            </a:endParaRPr>
          </a:p>
        </p:txBody>
      </p:sp>
      <p:pic>
        <p:nvPicPr>
          <p:cNvPr id="4" name="Picture 3"/>
          <p:cNvPicPr>
            <a:picLocks noChangeAspect="1"/>
          </p:cNvPicPr>
          <p:nvPr/>
        </p:nvPicPr>
        <p:blipFill>
          <a:blip r:embed="rId2"/>
          <a:stretch>
            <a:fillRect/>
          </a:stretch>
        </p:blipFill>
        <p:spPr>
          <a:xfrm>
            <a:off x="841728" y="1556792"/>
            <a:ext cx="2650152" cy="1944216"/>
          </a:xfrm>
          <a:prstGeom prst="rect">
            <a:avLst/>
          </a:prstGeom>
        </p:spPr>
      </p:pic>
      <p:sp>
        <p:nvSpPr>
          <p:cNvPr id="5" name="TextBox 4"/>
          <p:cNvSpPr txBox="1"/>
          <p:nvPr/>
        </p:nvSpPr>
        <p:spPr>
          <a:xfrm>
            <a:off x="251520" y="3581160"/>
            <a:ext cx="3672408" cy="923330"/>
          </a:xfrm>
          <a:prstGeom prst="rect">
            <a:avLst/>
          </a:prstGeom>
          <a:noFill/>
        </p:spPr>
        <p:txBody>
          <a:bodyPr wrap="square" rtlCol="0">
            <a:spAutoFit/>
          </a:bodyPr>
          <a:lstStyle/>
          <a:p>
            <a:pPr algn="ctr"/>
            <a:r>
              <a:rPr lang="en-GB" dirty="0" smtClean="0">
                <a:latin typeface="SassoonPrimaryInfant"/>
                <a:hlinkClick r:id="rId3"/>
              </a:rPr>
              <a:t>www.phonicsplay.com</a:t>
            </a:r>
            <a:endParaRPr lang="en-GB" dirty="0" smtClean="0">
              <a:latin typeface="SassoonPrimaryInfant"/>
            </a:endParaRPr>
          </a:p>
          <a:p>
            <a:pPr algn="ctr"/>
            <a:r>
              <a:rPr lang="en-GB" dirty="0" smtClean="0">
                <a:latin typeface="SassoonPrimaryInfant"/>
              </a:rPr>
              <a:t>Try free games Picnic on Pluto and Buried Treasure – Phase 3,4,5</a:t>
            </a:r>
            <a:endParaRPr lang="en-GB" dirty="0">
              <a:latin typeface="SassoonPrimaryInfant"/>
            </a:endParaRPr>
          </a:p>
        </p:txBody>
      </p:sp>
      <p:pic>
        <p:nvPicPr>
          <p:cNvPr id="6" name="Picture 5"/>
          <p:cNvPicPr>
            <a:picLocks noChangeAspect="1"/>
          </p:cNvPicPr>
          <p:nvPr/>
        </p:nvPicPr>
        <p:blipFill>
          <a:blip r:embed="rId4"/>
          <a:stretch>
            <a:fillRect/>
          </a:stretch>
        </p:blipFill>
        <p:spPr>
          <a:xfrm>
            <a:off x="4372464" y="1417638"/>
            <a:ext cx="4332592" cy="1446461"/>
          </a:xfrm>
          <a:prstGeom prst="rect">
            <a:avLst/>
          </a:prstGeom>
        </p:spPr>
      </p:pic>
      <p:sp>
        <p:nvSpPr>
          <p:cNvPr id="7" name="TextBox 6"/>
          <p:cNvSpPr txBox="1"/>
          <p:nvPr/>
        </p:nvSpPr>
        <p:spPr>
          <a:xfrm>
            <a:off x="4860032" y="2996952"/>
            <a:ext cx="3672408" cy="1477328"/>
          </a:xfrm>
          <a:prstGeom prst="rect">
            <a:avLst/>
          </a:prstGeom>
          <a:noFill/>
        </p:spPr>
        <p:txBody>
          <a:bodyPr wrap="square" rtlCol="0">
            <a:spAutoFit/>
          </a:bodyPr>
          <a:lstStyle/>
          <a:p>
            <a:r>
              <a:rPr lang="en-GB" dirty="0" smtClean="0">
                <a:hlinkClick r:id="rId5"/>
              </a:rPr>
              <a:t>www.teachyourmonstertoread.com</a:t>
            </a:r>
            <a:endParaRPr lang="en-GB" dirty="0" smtClean="0"/>
          </a:p>
          <a:p>
            <a:r>
              <a:rPr lang="en-GB" dirty="0" smtClean="0"/>
              <a:t>On the website or as an app on your tablet or smart phone, this is a fantastic game for all different levels and abilities. </a:t>
            </a:r>
            <a:endParaRPr lang="en-GB" dirty="0"/>
          </a:p>
        </p:txBody>
      </p:sp>
      <p:pic>
        <p:nvPicPr>
          <p:cNvPr id="8" name="Picture 7"/>
          <p:cNvPicPr>
            <a:picLocks noChangeAspect="1"/>
          </p:cNvPicPr>
          <p:nvPr/>
        </p:nvPicPr>
        <p:blipFill>
          <a:blip r:embed="rId6"/>
          <a:stretch>
            <a:fillRect/>
          </a:stretch>
        </p:blipFill>
        <p:spPr>
          <a:xfrm>
            <a:off x="3134214" y="4725144"/>
            <a:ext cx="2476500" cy="1200150"/>
          </a:xfrm>
          <a:prstGeom prst="rect">
            <a:avLst/>
          </a:prstGeom>
        </p:spPr>
      </p:pic>
      <p:sp>
        <p:nvSpPr>
          <p:cNvPr id="9" name="TextBox 8"/>
          <p:cNvSpPr txBox="1"/>
          <p:nvPr/>
        </p:nvSpPr>
        <p:spPr>
          <a:xfrm>
            <a:off x="2054188" y="6106283"/>
            <a:ext cx="4608512" cy="646331"/>
          </a:xfrm>
          <a:prstGeom prst="rect">
            <a:avLst/>
          </a:prstGeom>
          <a:noFill/>
        </p:spPr>
        <p:txBody>
          <a:bodyPr wrap="square" rtlCol="0">
            <a:spAutoFit/>
          </a:bodyPr>
          <a:lstStyle/>
          <a:p>
            <a:pPr algn="ctr"/>
            <a:r>
              <a:rPr lang="en-GB" dirty="0" smtClean="0">
                <a:hlinkClick r:id="rId7"/>
              </a:rPr>
              <a:t>www.phonicsbloom.com</a:t>
            </a:r>
            <a:endParaRPr lang="en-GB" dirty="0" smtClean="0"/>
          </a:p>
          <a:p>
            <a:pPr algn="ctr"/>
            <a:r>
              <a:rPr lang="en-GB" dirty="0" smtClean="0"/>
              <a:t>Try the Yeti game in Phase 3,4,5</a:t>
            </a:r>
            <a:endParaRPr lang="en-GB" dirty="0"/>
          </a:p>
        </p:txBody>
      </p:sp>
    </p:spTree>
    <p:extLst>
      <p:ext uri="{BB962C8B-B14F-4D97-AF65-F5344CB8AC3E}">
        <p14:creationId xmlns:p14="http://schemas.microsoft.com/office/powerpoint/2010/main" val="2595539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618" y="-24550"/>
            <a:ext cx="8229600" cy="1143000"/>
          </a:xfrm>
        </p:spPr>
        <p:txBody>
          <a:bodyPr>
            <a:normAutofit/>
          </a:bodyPr>
          <a:lstStyle/>
          <a:p>
            <a:r>
              <a:rPr lang="en-GB" sz="4000" b="1" dirty="0" smtClean="0">
                <a:solidFill>
                  <a:srgbClr val="00B050"/>
                </a:solidFill>
                <a:latin typeface="SassoonPrimaryInfant"/>
              </a:rPr>
              <a:t>How to help at home…</a:t>
            </a:r>
            <a:endParaRPr lang="en-GB" sz="4000" b="1" dirty="0">
              <a:solidFill>
                <a:srgbClr val="00B050"/>
              </a:solidFill>
              <a:latin typeface="SassoonPrimaryInfant"/>
            </a:endParaRPr>
          </a:p>
        </p:txBody>
      </p:sp>
      <p:pic>
        <p:nvPicPr>
          <p:cNvPr id="3" name="Picture 2"/>
          <p:cNvPicPr>
            <a:picLocks noChangeAspect="1"/>
          </p:cNvPicPr>
          <p:nvPr/>
        </p:nvPicPr>
        <p:blipFill>
          <a:blip r:embed="rId2"/>
          <a:stretch>
            <a:fillRect/>
          </a:stretch>
        </p:blipFill>
        <p:spPr>
          <a:xfrm>
            <a:off x="505691" y="1112057"/>
            <a:ext cx="3177158" cy="1554468"/>
          </a:xfrm>
          <a:prstGeom prst="rect">
            <a:avLst/>
          </a:prstGeom>
        </p:spPr>
      </p:pic>
      <p:sp>
        <p:nvSpPr>
          <p:cNvPr id="4" name="TextBox 3"/>
          <p:cNvSpPr txBox="1"/>
          <p:nvPr/>
        </p:nvSpPr>
        <p:spPr>
          <a:xfrm>
            <a:off x="611560" y="2901043"/>
            <a:ext cx="3022798" cy="1077218"/>
          </a:xfrm>
          <a:prstGeom prst="rect">
            <a:avLst/>
          </a:prstGeom>
          <a:noFill/>
        </p:spPr>
        <p:txBody>
          <a:bodyPr wrap="square" rtlCol="0">
            <a:spAutoFit/>
          </a:bodyPr>
          <a:lstStyle/>
          <a:p>
            <a:pPr algn="ctr"/>
            <a:r>
              <a:rPr lang="en-GB" sz="1600" dirty="0" smtClean="0">
                <a:latin typeface="SassoonPrimaryInfant"/>
                <a:hlinkClick r:id="rId3"/>
              </a:rPr>
              <a:t>www.twinkl.co.uk</a:t>
            </a:r>
            <a:endParaRPr lang="en-GB" sz="1600" dirty="0" smtClean="0">
              <a:latin typeface="SassoonPrimaryInfant"/>
            </a:endParaRPr>
          </a:p>
          <a:p>
            <a:pPr algn="ctr"/>
            <a:r>
              <a:rPr lang="en-GB" sz="1600" dirty="0" smtClean="0">
                <a:latin typeface="SassoonPrimaryInfant"/>
              </a:rPr>
              <a:t>If you create an account there are some free resources you can access for phonics. </a:t>
            </a:r>
            <a:endParaRPr lang="en-GB" sz="1600" dirty="0">
              <a:latin typeface="SassoonPrimaryInfant"/>
            </a:endParaRPr>
          </a:p>
        </p:txBody>
      </p:sp>
      <p:pic>
        <p:nvPicPr>
          <p:cNvPr id="5" name="Picture 4"/>
          <p:cNvPicPr>
            <a:picLocks noChangeAspect="1"/>
          </p:cNvPicPr>
          <p:nvPr/>
        </p:nvPicPr>
        <p:blipFill>
          <a:blip r:embed="rId4"/>
          <a:stretch>
            <a:fillRect/>
          </a:stretch>
        </p:blipFill>
        <p:spPr>
          <a:xfrm>
            <a:off x="6124575" y="1340768"/>
            <a:ext cx="2562225" cy="3667125"/>
          </a:xfrm>
          <a:prstGeom prst="rect">
            <a:avLst/>
          </a:prstGeom>
        </p:spPr>
      </p:pic>
      <p:pic>
        <p:nvPicPr>
          <p:cNvPr id="6" name="Picture 5"/>
          <p:cNvPicPr>
            <a:picLocks noChangeAspect="1"/>
          </p:cNvPicPr>
          <p:nvPr/>
        </p:nvPicPr>
        <p:blipFill>
          <a:blip r:embed="rId5"/>
          <a:stretch>
            <a:fillRect/>
          </a:stretch>
        </p:blipFill>
        <p:spPr>
          <a:xfrm>
            <a:off x="4627418" y="1985268"/>
            <a:ext cx="2571750" cy="3676650"/>
          </a:xfrm>
          <a:prstGeom prst="rect">
            <a:avLst/>
          </a:prstGeom>
        </p:spPr>
      </p:pic>
      <p:sp>
        <p:nvSpPr>
          <p:cNvPr id="7" name="TextBox 6"/>
          <p:cNvSpPr txBox="1"/>
          <p:nvPr/>
        </p:nvSpPr>
        <p:spPr>
          <a:xfrm>
            <a:off x="4598640" y="5937160"/>
            <a:ext cx="4392488" cy="584775"/>
          </a:xfrm>
          <a:prstGeom prst="rect">
            <a:avLst/>
          </a:prstGeom>
          <a:noFill/>
        </p:spPr>
        <p:txBody>
          <a:bodyPr wrap="square" rtlCol="0">
            <a:spAutoFit/>
          </a:bodyPr>
          <a:lstStyle/>
          <a:p>
            <a:r>
              <a:rPr lang="en-GB" sz="1600" dirty="0" smtClean="0">
                <a:latin typeface="SassoonPrimaryInfant"/>
              </a:rPr>
              <a:t>Have phonics up and around at home; these sound mats are available for you today.</a:t>
            </a:r>
            <a:endParaRPr lang="en-GB" sz="1600" dirty="0">
              <a:latin typeface="SassoonPrimaryInfant"/>
            </a:endParaRPr>
          </a:p>
        </p:txBody>
      </p:sp>
      <p:pic>
        <p:nvPicPr>
          <p:cNvPr id="8" name="Picture 7"/>
          <p:cNvPicPr>
            <a:picLocks noChangeAspect="1"/>
          </p:cNvPicPr>
          <p:nvPr/>
        </p:nvPicPr>
        <p:blipFill>
          <a:blip r:embed="rId6"/>
          <a:stretch>
            <a:fillRect/>
          </a:stretch>
        </p:blipFill>
        <p:spPr>
          <a:xfrm>
            <a:off x="1206578" y="4133200"/>
            <a:ext cx="1933208" cy="1279268"/>
          </a:xfrm>
          <a:prstGeom prst="rect">
            <a:avLst/>
          </a:prstGeom>
        </p:spPr>
      </p:pic>
      <p:sp>
        <p:nvSpPr>
          <p:cNvPr id="9" name="TextBox 8"/>
          <p:cNvSpPr txBox="1"/>
          <p:nvPr/>
        </p:nvSpPr>
        <p:spPr>
          <a:xfrm>
            <a:off x="323528" y="5661918"/>
            <a:ext cx="3600400" cy="1200329"/>
          </a:xfrm>
          <a:prstGeom prst="rect">
            <a:avLst/>
          </a:prstGeom>
          <a:noFill/>
        </p:spPr>
        <p:txBody>
          <a:bodyPr wrap="square" rtlCol="0">
            <a:spAutoFit/>
          </a:bodyPr>
          <a:lstStyle/>
          <a:p>
            <a:pPr algn="ctr"/>
            <a:r>
              <a:rPr lang="en-GB" dirty="0" smtClean="0">
                <a:solidFill>
                  <a:srgbClr val="0070C0"/>
                </a:solidFill>
              </a:rPr>
              <a:t>Read every day!</a:t>
            </a:r>
          </a:p>
          <a:p>
            <a:pPr algn="ctr"/>
            <a:r>
              <a:rPr lang="en-GB" dirty="0" smtClean="0"/>
              <a:t>Reading everyday will improve your child’s reading. Read 3 times a week minimum.</a:t>
            </a:r>
            <a:endParaRPr lang="en-GB" dirty="0"/>
          </a:p>
        </p:txBody>
      </p:sp>
    </p:spTree>
    <p:extLst>
      <p:ext uri="{BB962C8B-B14F-4D97-AF65-F5344CB8AC3E}">
        <p14:creationId xmlns:p14="http://schemas.microsoft.com/office/powerpoint/2010/main" val="3370587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dirty="0" smtClean="0">
                <a:solidFill>
                  <a:srgbClr val="92D050"/>
                </a:solidFill>
                <a:latin typeface="SassoonPrimaryInfant" pitchFamily="2" charset="0"/>
              </a:rPr>
              <a:t>Let’s Meet the Experts</a:t>
            </a:r>
            <a:endParaRPr lang="en-GB" sz="5400" dirty="0"/>
          </a:p>
        </p:txBody>
      </p:sp>
      <p:sp>
        <p:nvSpPr>
          <p:cNvPr id="3" name="Rectangle 2"/>
          <p:cNvSpPr/>
          <p:nvPr/>
        </p:nvSpPr>
        <p:spPr>
          <a:xfrm>
            <a:off x="323528" y="1484784"/>
            <a:ext cx="8496944" cy="2062103"/>
          </a:xfrm>
          <a:prstGeom prst="rect">
            <a:avLst/>
          </a:prstGeom>
        </p:spPr>
        <p:txBody>
          <a:bodyPr wrap="square">
            <a:spAutoFit/>
          </a:bodyPr>
          <a:lstStyle/>
          <a:p>
            <a:pPr algn="ctr"/>
            <a:r>
              <a:rPr lang="en-GB" sz="3200" dirty="0" smtClean="0">
                <a:latin typeface="SassoonPrimaryInfant" pitchFamily="2" charset="0"/>
              </a:rPr>
              <a:t>The children will now have the chance to show you some of the games we play in our phonics sessions and resources we have in school.</a:t>
            </a:r>
            <a:endParaRPr lang="en-GB" sz="3200" dirty="0"/>
          </a:p>
        </p:txBody>
      </p:sp>
    </p:spTree>
    <p:extLst>
      <p:ext uri="{BB962C8B-B14F-4D97-AF65-F5344CB8AC3E}">
        <p14:creationId xmlns:p14="http://schemas.microsoft.com/office/powerpoint/2010/main" val="3884585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476672"/>
            <a:ext cx="8424936" cy="6555641"/>
          </a:xfrm>
          <a:prstGeom prst="rect">
            <a:avLst/>
          </a:prstGeom>
        </p:spPr>
        <p:txBody>
          <a:bodyPr wrap="square">
            <a:spAutoFit/>
          </a:bodyPr>
          <a:lstStyle/>
          <a:p>
            <a:pPr algn="ctr"/>
            <a:r>
              <a:rPr lang="en-GB" sz="3200" dirty="0" smtClean="0">
                <a:latin typeface="Comic Sans MS" panose="030F0702030302020204" pitchFamily="66" charset="0"/>
              </a:rPr>
              <a:t>How many did you get?</a:t>
            </a:r>
          </a:p>
          <a:p>
            <a:pPr algn="ctr"/>
            <a:r>
              <a:rPr lang="en-GB" sz="6600" b="1" i="1" dirty="0" err="1" smtClean="0">
                <a:latin typeface="Comic Sans MS" panose="030F0702030302020204" pitchFamily="66" charset="0"/>
              </a:rPr>
              <a:t>Lightoe</a:t>
            </a:r>
            <a:endParaRPr lang="en-GB" sz="6600" b="1" i="1" dirty="0" smtClean="0">
              <a:latin typeface="Comic Sans MS" panose="030F0702030302020204" pitchFamily="66" charset="0"/>
            </a:endParaRPr>
          </a:p>
          <a:p>
            <a:pPr algn="ctr"/>
            <a:endParaRPr lang="en-GB" sz="6600" b="1" i="1" dirty="0" smtClean="0">
              <a:latin typeface="Comic Sans MS" panose="030F0702030302020204" pitchFamily="66" charset="0"/>
            </a:endParaRPr>
          </a:p>
          <a:p>
            <a:r>
              <a:rPr lang="en-GB" sz="3200" i="1" dirty="0" err="1" smtClean="0">
                <a:solidFill>
                  <a:srgbClr val="0070C0"/>
                </a:solidFill>
                <a:latin typeface="Comic Sans MS" panose="030F0702030302020204" pitchFamily="66" charset="0"/>
              </a:rPr>
              <a:t>Lightoh</a:t>
            </a:r>
            <a:r>
              <a:rPr lang="en-GB" sz="3200" i="1" dirty="0" smtClean="0">
                <a:solidFill>
                  <a:srgbClr val="0070C0"/>
                </a:solidFill>
                <a:latin typeface="Comic Sans MS" panose="030F0702030302020204" pitchFamily="66" charset="0"/>
              </a:rPr>
              <a:t>            </a:t>
            </a:r>
            <a:r>
              <a:rPr lang="en-GB" sz="3200" i="1" dirty="0" err="1" smtClean="0">
                <a:latin typeface="Comic Sans MS" panose="030F0702030302020204" pitchFamily="66" charset="0"/>
              </a:rPr>
              <a:t>Lytoh</a:t>
            </a:r>
            <a:r>
              <a:rPr lang="en-GB" sz="3200" i="1" dirty="0" smtClean="0">
                <a:latin typeface="Comic Sans MS" panose="030F0702030302020204" pitchFamily="66" charset="0"/>
              </a:rPr>
              <a:t>		</a:t>
            </a:r>
            <a:r>
              <a:rPr lang="en-GB" sz="3200" i="1" dirty="0" err="1" smtClean="0">
                <a:latin typeface="Comic Sans MS" panose="030F0702030302020204" pitchFamily="66" charset="0"/>
              </a:rPr>
              <a:t>Lyto</a:t>
            </a:r>
            <a:endParaRPr lang="en-GB" sz="3200" i="1" dirty="0" smtClean="0">
              <a:solidFill>
                <a:srgbClr val="0070C0"/>
              </a:solidFill>
              <a:latin typeface="Comic Sans MS" panose="030F0702030302020204" pitchFamily="66" charset="0"/>
            </a:endParaRPr>
          </a:p>
          <a:p>
            <a:r>
              <a:rPr lang="en-GB" sz="3200" i="1" dirty="0" err="1" smtClean="0">
                <a:solidFill>
                  <a:srgbClr val="0070C0"/>
                </a:solidFill>
                <a:latin typeface="Comic Sans MS" panose="030F0702030302020204" pitchFamily="66" charset="0"/>
              </a:rPr>
              <a:t>Lightow</a:t>
            </a:r>
            <a:r>
              <a:rPr lang="en-GB" sz="3200" i="1" dirty="0" smtClean="0">
                <a:solidFill>
                  <a:srgbClr val="0070C0"/>
                </a:solidFill>
                <a:latin typeface="Comic Sans MS" panose="030F0702030302020204" pitchFamily="66" charset="0"/>
              </a:rPr>
              <a:t>		</a:t>
            </a:r>
            <a:r>
              <a:rPr lang="en-GB" sz="3200" i="1" dirty="0" err="1" smtClean="0">
                <a:latin typeface="Comic Sans MS" panose="030F0702030302020204" pitchFamily="66" charset="0"/>
              </a:rPr>
              <a:t>Lytow</a:t>
            </a:r>
            <a:r>
              <a:rPr lang="en-GB" sz="3200" i="1" dirty="0" smtClean="0">
                <a:latin typeface="Comic Sans MS" panose="030F0702030302020204" pitchFamily="66" charset="0"/>
              </a:rPr>
              <a:t>		</a:t>
            </a:r>
            <a:r>
              <a:rPr lang="en-GB" sz="3200" i="1" dirty="0" err="1" smtClean="0">
                <a:latin typeface="Comic Sans MS" panose="030F0702030302020204" pitchFamily="66" charset="0"/>
              </a:rPr>
              <a:t>Lieto</a:t>
            </a:r>
            <a:endParaRPr lang="en-GB" sz="3200" i="1" dirty="0" smtClean="0">
              <a:solidFill>
                <a:srgbClr val="0070C0"/>
              </a:solidFill>
              <a:latin typeface="Comic Sans MS" panose="030F0702030302020204" pitchFamily="66" charset="0"/>
            </a:endParaRPr>
          </a:p>
          <a:p>
            <a:r>
              <a:rPr lang="en-GB" sz="3200" i="1" dirty="0" err="1" smtClean="0">
                <a:solidFill>
                  <a:srgbClr val="0070C0"/>
                </a:solidFill>
                <a:latin typeface="Comic Sans MS" panose="030F0702030302020204" pitchFamily="66" charset="0"/>
              </a:rPr>
              <a:t>Liteoa</a:t>
            </a:r>
            <a:r>
              <a:rPr lang="en-GB" sz="3200" i="1" dirty="0" smtClean="0">
                <a:solidFill>
                  <a:srgbClr val="0070C0"/>
                </a:solidFill>
                <a:latin typeface="Comic Sans MS" panose="030F0702030302020204" pitchFamily="66" charset="0"/>
              </a:rPr>
              <a:t>		</a:t>
            </a:r>
            <a:r>
              <a:rPr lang="en-GB" sz="3200" i="1" dirty="0" err="1" smtClean="0">
                <a:latin typeface="Comic Sans MS" panose="030F0702030302020204" pitchFamily="66" charset="0"/>
              </a:rPr>
              <a:t>Lytoa</a:t>
            </a:r>
            <a:r>
              <a:rPr lang="en-GB" sz="3200" i="1" dirty="0" smtClean="0">
                <a:latin typeface="Comic Sans MS" panose="030F0702030302020204" pitchFamily="66" charset="0"/>
              </a:rPr>
              <a:t>		</a:t>
            </a:r>
            <a:endParaRPr lang="en-GB" sz="3200" i="1" dirty="0" smtClean="0">
              <a:solidFill>
                <a:srgbClr val="0070C0"/>
              </a:solidFill>
              <a:latin typeface="Comic Sans MS" panose="030F0702030302020204" pitchFamily="66" charset="0"/>
            </a:endParaRPr>
          </a:p>
          <a:p>
            <a:r>
              <a:rPr lang="en-GB" sz="3200" i="1" dirty="0" err="1" smtClean="0">
                <a:latin typeface="Comic Sans MS" panose="030F0702030302020204" pitchFamily="66" charset="0"/>
              </a:rPr>
              <a:t>Lightoa</a:t>
            </a:r>
            <a:r>
              <a:rPr lang="en-GB" sz="3200" i="1" dirty="0" smtClean="0">
                <a:latin typeface="Comic Sans MS" panose="030F0702030302020204" pitchFamily="66" charset="0"/>
              </a:rPr>
              <a:t>		</a:t>
            </a:r>
            <a:r>
              <a:rPr lang="en-GB" sz="3200" i="1" dirty="0" err="1" smtClean="0">
                <a:latin typeface="Comic Sans MS" panose="030F0702030302020204" pitchFamily="66" charset="0"/>
              </a:rPr>
              <a:t>Lietow</a:t>
            </a:r>
            <a:endParaRPr lang="en-GB" sz="3200" i="1" dirty="0" smtClean="0">
              <a:latin typeface="Comic Sans MS" panose="030F0702030302020204" pitchFamily="66" charset="0"/>
            </a:endParaRPr>
          </a:p>
          <a:p>
            <a:r>
              <a:rPr lang="en-GB" sz="3200" i="1" dirty="0" err="1" smtClean="0">
                <a:latin typeface="Comic Sans MS" panose="030F0702030302020204" pitchFamily="66" charset="0"/>
              </a:rPr>
              <a:t>Liteoh</a:t>
            </a:r>
            <a:r>
              <a:rPr lang="en-GB" sz="3200" i="1" dirty="0" smtClean="0">
                <a:latin typeface="Comic Sans MS" panose="030F0702030302020204" pitchFamily="66" charset="0"/>
              </a:rPr>
              <a:t>		</a:t>
            </a:r>
            <a:r>
              <a:rPr lang="en-GB" sz="3200" i="1" dirty="0" err="1" smtClean="0">
                <a:latin typeface="Comic Sans MS" panose="030F0702030302020204" pitchFamily="66" charset="0"/>
              </a:rPr>
              <a:t>Lietoh</a:t>
            </a:r>
            <a:endParaRPr lang="en-GB" sz="3200" i="1" dirty="0" smtClean="0">
              <a:latin typeface="Comic Sans MS" panose="030F0702030302020204" pitchFamily="66" charset="0"/>
            </a:endParaRPr>
          </a:p>
          <a:p>
            <a:r>
              <a:rPr lang="en-GB" sz="3200" i="1" dirty="0" err="1" smtClean="0">
                <a:latin typeface="Comic Sans MS" panose="030F0702030302020204" pitchFamily="66" charset="0"/>
              </a:rPr>
              <a:t>Liteow</a:t>
            </a:r>
            <a:r>
              <a:rPr lang="en-GB" sz="3200" i="1" dirty="0" smtClean="0">
                <a:latin typeface="Comic Sans MS" panose="030F0702030302020204" pitchFamily="66" charset="0"/>
              </a:rPr>
              <a:t>		</a:t>
            </a:r>
            <a:r>
              <a:rPr lang="en-GB" sz="3200" i="1" dirty="0" err="1" smtClean="0">
                <a:latin typeface="Comic Sans MS" panose="030F0702030302020204" pitchFamily="66" charset="0"/>
              </a:rPr>
              <a:t>Lietoa</a:t>
            </a:r>
            <a:endParaRPr lang="en-GB" sz="3200" i="1" dirty="0" smtClean="0">
              <a:latin typeface="Comic Sans MS" panose="030F0702030302020204" pitchFamily="66" charset="0"/>
            </a:endParaRPr>
          </a:p>
          <a:p>
            <a:r>
              <a:rPr lang="en-GB" sz="3200" i="1" dirty="0" err="1" smtClean="0">
                <a:latin typeface="Comic Sans MS" panose="030F0702030302020204" pitchFamily="66" charset="0"/>
              </a:rPr>
              <a:t>Liteoa</a:t>
            </a:r>
            <a:r>
              <a:rPr lang="en-GB" sz="3200" i="1" dirty="0" smtClean="0">
                <a:latin typeface="Comic Sans MS" panose="030F0702030302020204" pitchFamily="66" charset="0"/>
              </a:rPr>
              <a:t>		</a:t>
            </a:r>
            <a:r>
              <a:rPr lang="en-GB" sz="3200" i="1" dirty="0" err="1" smtClean="0">
                <a:latin typeface="Comic Sans MS" panose="030F0702030302020204" pitchFamily="66" charset="0"/>
              </a:rPr>
              <a:t>Lighto</a:t>
            </a:r>
            <a:endParaRPr lang="en-GB" sz="3200" i="1" dirty="0" smtClean="0">
              <a:latin typeface="Comic Sans MS" panose="030F0702030302020204" pitchFamily="66" charset="0"/>
            </a:endParaRPr>
          </a:p>
          <a:p>
            <a:endParaRPr lang="en-GB" sz="3200" i="1" dirty="0" smtClean="0">
              <a:latin typeface="SassoonPrimaryInfant" pitchFamily="2" charset="0"/>
            </a:endParaRPr>
          </a:p>
        </p:txBody>
      </p:sp>
    </p:spTree>
    <p:extLst>
      <p:ext uri="{BB962C8B-B14F-4D97-AF65-F5344CB8AC3E}">
        <p14:creationId xmlns:p14="http://schemas.microsoft.com/office/powerpoint/2010/main" val="3375886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11094"/>
            <a:ext cx="8093772" cy="6328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9810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663" y="116632"/>
            <a:ext cx="8229600" cy="922114"/>
          </a:xfrm>
        </p:spPr>
        <p:txBody>
          <a:bodyPr>
            <a:normAutofit fontScale="90000"/>
          </a:bodyPr>
          <a:lstStyle/>
          <a:p>
            <a:r>
              <a:rPr lang="en-GB" sz="8000" b="1" dirty="0" smtClean="0">
                <a:solidFill>
                  <a:srgbClr val="92D050"/>
                </a:solidFill>
                <a:latin typeface="SassoonPrimaryInfant"/>
              </a:rPr>
              <a:t>Year</a:t>
            </a:r>
            <a:r>
              <a:rPr lang="en-GB" sz="8000" b="1" dirty="0" smtClean="0">
                <a:solidFill>
                  <a:srgbClr val="92D050"/>
                </a:solidFill>
                <a:latin typeface="SassoonPrimaryInfant" pitchFamily="2" charset="0"/>
              </a:rPr>
              <a:t> 1</a:t>
            </a:r>
            <a:endParaRPr lang="en-GB" sz="8000" b="1" dirty="0">
              <a:solidFill>
                <a:srgbClr val="92D050"/>
              </a:solidFill>
              <a:latin typeface="SassoonPrimaryInfant" pitchFamily="2" charset="0"/>
            </a:endParaRPr>
          </a:p>
        </p:txBody>
      </p:sp>
      <p:sp>
        <p:nvSpPr>
          <p:cNvPr id="5" name="Rectangle 4"/>
          <p:cNvSpPr/>
          <p:nvPr/>
        </p:nvSpPr>
        <p:spPr>
          <a:xfrm>
            <a:off x="395536" y="980728"/>
            <a:ext cx="8424936" cy="6001643"/>
          </a:xfrm>
          <a:prstGeom prst="rect">
            <a:avLst/>
          </a:prstGeom>
        </p:spPr>
        <p:txBody>
          <a:bodyPr wrap="square">
            <a:spAutoFit/>
          </a:bodyPr>
          <a:lstStyle/>
          <a:p>
            <a:r>
              <a:rPr lang="en-GB" sz="3200" dirty="0" smtClean="0">
                <a:latin typeface="SassoonPrimaryInfant" pitchFamily="2" charset="0"/>
              </a:rPr>
              <a:t>Phonics is taught daily to all children in EYFS and Key Stage 1.</a:t>
            </a:r>
          </a:p>
          <a:p>
            <a:endParaRPr lang="en-GB" sz="3200" dirty="0" smtClean="0">
              <a:latin typeface="SassoonPrimaryInfant" pitchFamily="2" charset="0"/>
            </a:endParaRPr>
          </a:p>
          <a:p>
            <a:r>
              <a:rPr lang="en-GB" sz="3200" dirty="0" smtClean="0">
                <a:latin typeface="SassoonPrimaryInfant" pitchFamily="2" charset="0"/>
              </a:rPr>
              <a:t>Children begin by learning </a:t>
            </a:r>
            <a:r>
              <a:rPr lang="en-GB" sz="3200" b="1" dirty="0" smtClean="0">
                <a:latin typeface="SassoonPrimaryInfant" pitchFamily="2" charset="0"/>
              </a:rPr>
              <a:t>phonemes</a:t>
            </a:r>
            <a:r>
              <a:rPr lang="en-GB" sz="3200" dirty="0" smtClean="0">
                <a:latin typeface="SassoonPrimaryInfant" pitchFamily="2" charset="0"/>
              </a:rPr>
              <a:t> (the sounds the letters make), before moving on to </a:t>
            </a:r>
            <a:r>
              <a:rPr lang="en-GB" sz="3200" b="1" dirty="0" smtClean="0">
                <a:latin typeface="SassoonPrimaryInfant" pitchFamily="2" charset="0"/>
              </a:rPr>
              <a:t>digraphs</a:t>
            </a:r>
            <a:r>
              <a:rPr lang="en-GB" sz="3200" dirty="0" smtClean="0">
                <a:latin typeface="SassoonPrimaryInfant" pitchFamily="2" charset="0"/>
              </a:rPr>
              <a:t> (sounds made using 2 letters) and </a:t>
            </a:r>
            <a:r>
              <a:rPr lang="en-GB" sz="3200" b="1" dirty="0" err="1" smtClean="0">
                <a:latin typeface="SassoonPrimaryInfant" pitchFamily="2" charset="0"/>
              </a:rPr>
              <a:t>trigraphs</a:t>
            </a:r>
            <a:r>
              <a:rPr lang="en-GB" sz="3200" dirty="0" smtClean="0">
                <a:latin typeface="SassoonPrimaryInfant" pitchFamily="2" charset="0"/>
              </a:rPr>
              <a:t> (sounds made using 3 letters).</a:t>
            </a:r>
          </a:p>
          <a:p>
            <a:endParaRPr lang="en-GB" sz="3200" dirty="0" smtClean="0">
              <a:latin typeface="SassoonPrimaryInfant" pitchFamily="2" charset="0"/>
            </a:endParaRPr>
          </a:p>
          <a:p>
            <a:r>
              <a:rPr lang="en-GB" sz="3200" b="1" dirty="0" smtClean="0">
                <a:latin typeface="SassoonPrimaryInfant" pitchFamily="2" charset="0"/>
              </a:rPr>
              <a:t>Blending</a:t>
            </a:r>
            <a:r>
              <a:rPr lang="en-GB" sz="3200" dirty="0" smtClean="0">
                <a:latin typeface="SassoonPrimaryInfant" pitchFamily="2" charset="0"/>
              </a:rPr>
              <a:t> is the process that is involved in bringing the sounds together to make a word or a syllable and is how /c/ /a/ /t/  becomes cat.</a:t>
            </a:r>
            <a:endParaRPr lang="en-GB" sz="3200" dirty="0">
              <a:latin typeface="SassoonPrimaryInfant" pitchFamily="2" charset="0"/>
            </a:endParaRPr>
          </a:p>
        </p:txBody>
      </p:sp>
    </p:spTree>
    <p:extLst>
      <p:ext uri="{BB962C8B-B14F-4D97-AF65-F5344CB8AC3E}">
        <p14:creationId xmlns:p14="http://schemas.microsoft.com/office/powerpoint/2010/main" val="1188159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b="1" dirty="0" smtClean="0">
                <a:solidFill>
                  <a:srgbClr val="92D050"/>
                </a:solidFill>
                <a:latin typeface="SassoonPrimaryInfant" pitchFamily="2" charset="0"/>
              </a:rPr>
              <a:t>How does my child learn phonics?</a:t>
            </a:r>
            <a:endParaRPr lang="en-GB" sz="5400" dirty="0"/>
          </a:p>
        </p:txBody>
      </p:sp>
      <p:sp>
        <p:nvSpPr>
          <p:cNvPr id="3" name="Rectangle 2"/>
          <p:cNvSpPr/>
          <p:nvPr/>
        </p:nvSpPr>
        <p:spPr>
          <a:xfrm>
            <a:off x="251520" y="1700808"/>
            <a:ext cx="8640960" cy="4401205"/>
          </a:xfrm>
          <a:prstGeom prst="rect">
            <a:avLst/>
          </a:prstGeom>
        </p:spPr>
        <p:txBody>
          <a:bodyPr wrap="square">
            <a:spAutoFit/>
          </a:bodyPr>
          <a:lstStyle/>
          <a:p>
            <a:r>
              <a:rPr lang="en-GB" sz="2800" dirty="0" smtClean="0">
                <a:latin typeface="SassoonPrimaryInfant" pitchFamily="2" charset="0"/>
              </a:rPr>
              <a:t>The phonics are split into phases.  Children tend to learn phase 1 in Nursery, before moving onto phases 2, 3 and some of phase 4 in reception, then the end of phase 4 and phase 5 in Year 1.</a:t>
            </a:r>
          </a:p>
          <a:p>
            <a:endParaRPr lang="en-GB" sz="2800" dirty="0">
              <a:latin typeface="SassoonPrimaryInfant" pitchFamily="2" charset="0"/>
            </a:endParaRPr>
          </a:p>
          <a:p>
            <a:r>
              <a:rPr lang="en-GB" sz="2800" dirty="0" smtClean="0">
                <a:latin typeface="SassoonPrimaryInfant" pitchFamily="2" charset="0"/>
              </a:rPr>
              <a:t>There is a big focus on </a:t>
            </a:r>
            <a:r>
              <a:rPr lang="en-GB" sz="2800" b="1" dirty="0" smtClean="0">
                <a:latin typeface="SassoonPrimaryInfant" pitchFamily="2" charset="0"/>
              </a:rPr>
              <a:t>segmenting</a:t>
            </a:r>
            <a:r>
              <a:rPr lang="en-GB" sz="2800" dirty="0" smtClean="0">
                <a:latin typeface="SassoonPrimaryInfant" pitchFamily="2" charset="0"/>
              </a:rPr>
              <a:t> (breaking the words down into sounds) and </a:t>
            </a:r>
            <a:r>
              <a:rPr lang="en-GB" sz="2800" b="1" dirty="0" smtClean="0">
                <a:latin typeface="SassoonPrimaryInfant" pitchFamily="2" charset="0"/>
              </a:rPr>
              <a:t>blending</a:t>
            </a:r>
            <a:r>
              <a:rPr lang="en-GB" sz="2800" dirty="0" smtClean="0">
                <a:latin typeface="SassoonPrimaryInfant" pitchFamily="2" charset="0"/>
              </a:rPr>
              <a:t> (blending the sounds into whole words), and children are encouraged to use these skills as they learn the sounds within their phase.</a:t>
            </a:r>
            <a:endParaRPr lang="en-GB" sz="3200" dirty="0"/>
          </a:p>
        </p:txBody>
      </p:sp>
    </p:spTree>
    <p:extLst>
      <p:ext uri="{BB962C8B-B14F-4D97-AF65-F5344CB8AC3E}">
        <p14:creationId xmlns:p14="http://schemas.microsoft.com/office/powerpoint/2010/main" val="2423708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b="1" dirty="0" smtClean="0">
                <a:solidFill>
                  <a:srgbClr val="92D050"/>
                </a:solidFill>
                <a:latin typeface="SassoonPrimaryInfant" pitchFamily="2" charset="0"/>
              </a:rPr>
              <a:t>How does my child learn phonics?</a:t>
            </a:r>
            <a:endParaRPr lang="en-GB" sz="5400" dirty="0"/>
          </a:p>
        </p:txBody>
      </p:sp>
      <p:sp>
        <p:nvSpPr>
          <p:cNvPr id="3" name="Rectangle 2"/>
          <p:cNvSpPr/>
          <p:nvPr/>
        </p:nvSpPr>
        <p:spPr>
          <a:xfrm>
            <a:off x="250315" y="1700808"/>
            <a:ext cx="8640960" cy="1569660"/>
          </a:xfrm>
          <a:prstGeom prst="rect">
            <a:avLst/>
          </a:prstGeom>
        </p:spPr>
        <p:txBody>
          <a:bodyPr wrap="square">
            <a:spAutoFit/>
          </a:bodyPr>
          <a:lstStyle/>
          <a:p>
            <a:r>
              <a:rPr lang="en-GB" sz="3200" dirty="0" smtClean="0">
                <a:latin typeface="SassoonPrimaryInfant" pitchFamily="2" charset="0"/>
              </a:rPr>
              <a:t>To ensure that children are really looking at the sounds within a word, we use a variety of strategies.</a:t>
            </a:r>
            <a:endParaRPr lang="en-GB" sz="3200" dirty="0">
              <a:latin typeface="SassoonPrimaryInfant" pitchFamily="2" charset="0"/>
            </a:endParaRPr>
          </a:p>
        </p:txBody>
      </p:sp>
      <p:sp>
        <p:nvSpPr>
          <p:cNvPr id="11" name="TextBox 10"/>
          <p:cNvSpPr txBox="1"/>
          <p:nvPr/>
        </p:nvSpPr>
        <p:spPr>
          <a:xfrm>
            <a:off x="5436096" y="3270468"/>
            <a:ext cx="4104456" cy="523220"/>
          </a:xfrm>
          <a:prstGeom prst="rect">
            <a:avLst/>
          </a:prstGeom>
          <a:noFill/>
        </p:spPr>
        <p:txBody>
          <a:bodyPr wrap="square" rtlCol="0">
            <a:spAutoFit/>
          </a:bodyPr>
          <a:lstStyle/>
          <a:p>
            <a:r>
              <a:rPr lang="en-GB" sz="2800" b="1" dirty="0" smtClean="0">
                <a:solidFill>
                  <a:srgbClr val="FF0000"/>
                </a:solidFill>
              </a:rPr>
              <a:t>Robot Arms/Ninja Arms</a:t>
            </a:r>
            <a:endParaRPr lang="en-GB" sz="2800" b="1" dirty="0">
              <a:solidFill>
                <a:srgbClr val="FF0000"/>
              </a:solidFill>
            </a:endParaRPr>
          </a:p>
        </p:txBody>
      </p:sp>
      <p:sp>
        <p:nvSpPr>
          <p:cNvPr id="17" name="TextBox 16"/>
          <p:cNvSpPr txBox="1"/>
          <p:nvPr/>
        </p:nvSpPr>
        <p:spPr>
          <a:xfrm>
            <a:off x="683568" y="3789040"/>
            <a:ext cx="2716706" cy="523220"/>
          </a:xfrm>
          <a:prstGeom prst="rect">
            <a:avLst/>
          </a:prstGeom>
          <a:noFill/>
        </p:spPr>
        <p:txBody>
          <a:bodyPr wrap="none" rtlCol="0">
            <a:spAutoFit/>
          </a:bodyPr>
          <a:lstStyle/>
          <a:p>
            <a:r>
              <a:rPr lang="en-GB" sz="2800" b="1" dirty="0" smtClean="0">
                <a:solidFill>
                  <a:srgbClr val="FF0000"/>
                </a:solidFill>
              </a:rPr>
              <a:t>Snowball Sounds</a:t>
            </a:r>
            <a:endParaRPr lang="en-GB" sz="2800" b="1" dirty="0">
              <a:solidFill>
                <a:srgbClr val="FF0000"/>
              </a:solidFill>
            </a:endParaRPr>
          </a:p>
        </p:txBody>
      </p:sp>
      <p:sp>
        <p:nvSpPr>
          <p:cNvPr id="18" name="TextBox 17"/>
          <p:cNvSpPr txBox="1"/>
          <p:nvPr/>
        </p:nvSpPr>
        <p:spPr>
          <a:xfrm>
            <a:off x="4932040" y="4437112"/>
            <a:ext cx="3214919" cy="523220"/>
          </a:xfrm>
          <a:prstGeom prst="rect">
            <a:avLst/>
          </a:prstGeom>
          <a:noFill/>
        </p:spPr>
        <p:txBody>
          <a:bodyPr wrap="none" rtlCol="0">
            <a:spAutoFit/>
          </a:bodyPr>
          <a:lstStyle/>
          <a:p>
            <a:r>
              <a:rPr lang="en-GB" sz="2800" b="1" dirty="0" smtClean="0">
                <a:solidFill>
                  <a:srgbClr val="FF0000"/>
                </a:solidFill>
              </a:rPr>
              <a:t>Dotting and Dashing</a:t>
            </a:r>
            <a:endParaRPr lang="en-GB" sz="2800" b="1" dirty="0">
              <a:solidFill>
                <a:srgbClr val="FF0000"/>
              </a:solidFill>
            </a:endParaRPr>
          </a:p>
        </p:txBody>
      </p:sp>
      <p:sp>
        <p:nvSpPr>
          <p:cNvPr id="19" name="TextBox 18"/>
          <p:cNvSpPr txBox="1"/>
          <p:nvPr/>
        </p:nvSpPr>
        <p:spPr>
          <a:xfrm>
            <a:off x="827584" y="5373216"/>
            <a:ext cx="2767232" cy="523220"/>
          </a:xfrm>
          <a:prstGeom prst="rect">
            <a:avLst/>
          </a:prstGeom>
          <a:noFill/>
        </p:spPr>
        <p:txBody>
          <a:bodyPr wrap="none" rtlCol="0">
            <a:spAutoFit/>
          </a:bodyPr>
          <a:lstStyle/>
          <a:p>
            <a:r>
              <a:rPr lang="en-GB" sz="2800" b="1" dirty="0" smtClean="0">
                <a:solidFill>
                  <a:srgbClr val="FF0000"/>
                </a:solidFill>
              </a:rPr>
              <a:t>Phoneme Frames</a:t>
            </a:r>
            <a:endParaRPr lang="en-GB" sz="2800" b="1" dirty="0">
              <a:solidFill>
                <a:srgbClr val="FF0000"/>
              </a:solidFill>
            </a:endParaRPr>
          </a:p>
        </p:txBody>
      </p:sp>
      <p:sp>
        <p:nvSpPr>
          <p:cNvPr id="20" name="TextBox 19"/>
          <p:cNvSpPr txBox="1"/>
          <p:nvPr/>
        </p:nvSpPr>
        <p:spPr>
          <a:xfrm>
            <a:off x="5148064" y="5896436"/>
            <a:ext cx="2278829" cy="369332"/>
          </a:xfrm>
          <a:prstGeom prst="rect">
            <a:avLst/>
          </a:prstGeom>
          <a:noFill/>
        </p:spPr>
        <p:txBody>
          <a:bodyPr wrap="none" rtlCol="0">
            <a:spAutoFit/>
          </a:bodyPr>
          <a:lstStyle/>
          <a:p>
            <a:r>
              <a:rPr lang="en-GB" b="1" dirty="0"/>
              <a:t>a</a:t>
            </a:r>
            <a:r>
              <a:rPr lang="en-GB" b="1" dirty="0" smtClean="0"/>
              <a:t>nd lots of repetition!</a:t>
            </a:r>
            <a:endParaRPr lang="en-GB" b="1" dirty="0"/>
          </a:p>
        </p:txBody>
      </p:sp>
    </p:spTree>
    <p:extLst>
      <p:ext uri="{BB962C8B-B14F-4D97-AF65-F5344CB8AC3E}">
        <p14:creationId xmlns:p14="http://schemas.microsoft.com/office/powerpoint/2010/main" val="2536279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rmAutofit/>
          </a:bodyPr>
          <a:lstStyle/>
          <a:p>
            <a:r>
              <a:rPr lang="en-GB" sz="5400" b="1" dirty="0" smtClean="0">
                <a:solidFill>
                  <a:srgbClr val="92D050"/>
                </a:solidFill>
                <a:latin typeface="SassoonPrimaryInfant" pitchFamily="2" charset="0"/>
              </a:rPr>
              <a:t>Real Words &amp; Alien Words</a:t>
            </a:r>
            <a:endParaRPr lang="en-GB" sz="5400" dirty="0"/>
          </a:p>
        </p:txBody>
      </p:sp>
      <p:sp>
        <p:nvSpPr>
          <p:cNvPr id="3" name="Rectangle 2"/>
          <p:cNvSpPr/>
          <p:nvPr/>
        </p:nvSpPr>
        <p:spPr>
          <a:xfrm>
            <a:off x="251520" y="1412776"/>
            <a:ext cx="8640960" cy="1569660"/>
          </a:xfrm>
          <a:prstGeom prst="rect">
            <a:avLst/>
          </a:prstGeom>
        </p:spPr>
        <p:txBody>
          <a:bodyPr wrap="square">
            <a:spAutoFit/>
          </a:bodyPr>
          <a:lstStyle/>
          <a:p>
            <a:r>
              <a:rPr lang="en-GB" sz="3200" dirty="0" smtClean="0">
                <a:latin typeface="SassoonPrimaryInfant" pitchFamily="2" charset="0"/>
              </a:rPr>
              <a:t>We also use a mixture of real words and alien words, in order to encourage children to really look at the sounds within the words. </a:t>
            </a:r>
            <a:endParaRPr lang="en-GB" sz="32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3212976"/>
            <a:ext cx="2352675" cy="333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3212976"/>
            <a:ext cx="2343150" cy="333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9227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b="1" dirty="0" smtClean="0">
                <a:solidFill>
                  <a:srgbClr val="92D050"/>
                </a:solidFill>
                <a:latin typeface="SassoonPrimaryInfant" pitchFamily="2" charset="0"/>
              </a:rPr>
              <a:t>Phonics Screening Check</a:t>
            </a:r>
            <a:endParaRPr lang="en-GB" sz="5400" dirty="0"/>
          </a:p>
        </p:txBody>
      </p:sp>
      <p:sp>
        <p:nvSpPr>
          <p:cNvPr id="3" name="Rectangle 2"/>
          <p:cNvSpPr/>
          <p:nvPr/>
        </p:nvSpPr>
        <p:spPr>
          <a:xfrm>
            <a:off x="467544" y="1412776"/>
            <a:ext cx="8280920" cy="5016758"/>
          </a:xfrm>
          <a:prstGeom prst="rect">
            <a:avLst/>
          </a:prstGeom>
        </p:spPr>
        <p:txBody>
          <a:bodyPr wrap="square">
            <a:spAutoFit/>
          </a:bodyPr>
          <a:lstStyle/>
          <a:p>
            <a:r>
              <a:rPr lang="en-GB" sz="3200" dirty="0" smtClean="0">
                <a:latin typeface="SassoonPrimaryInfant" pitchFamily="2" charset="0"/>
              </a:rPr>
              <a:t>All Year 1 children throughout the country take part in a phonics screening check during the summer term.</a:t>
            </a:r>
          </a:p>
          <a:p>
            <a:endParaRPr lang="en-GB" sz="3200" dirty="0" smtClean="0">
              <a:latin typeface="SassoonPrimaryInfant" pitchFamily="2" charset="0"/>
            </a:endParaRPr>
          </a:p>
          <a:p>
            <a:r>
              <a:rPr lang="en-GB" sz="3200" dirty="0" smtClean="0">
                <a:latin typeface="SassoonPrimaryInfant" pitchFamily="2" charset="0"/>
              </a:rPr>
              <a:t>It is designed to confirm whether individual children have learnt sufficient blending and decoding skills to read to an appropriate standard</a:t>
            </a:r>
            <a:r>
              <a:rPr lang="en-GB" sz="3200" dirty="0" smtClean="0">
                <a:latin typeface="SassoonPrimaryInfant" pitchFamily="2" charset="0"/>
              </a:rPr>
              <a:t>.</a:t>
            </a:r>
          </a:p>
          <a:p>
            <a:endParaRPr lang="en-GB" sz="3200" dirty="0">
              <a:latin typeface="SassoonPrimaryInfant" pitchFamily="2" charset="0"/>
            </a:endParaRPr>
          </a:p>
          <a:p>
            <a:endParaRPr lang="en-GB" sz="3200" dirty="0" smtClean="0">
              <a:latin typeface="SassoonPrimaryInfant" pitchFamily="2" charset="0"/>
            </a:endParaRPr>
          </a:p>
        </p:txBody>
      </p:sp>
    </p:spTree>
    <p:extLst>
      <p:ext uri="{BB962C8B-B14F-4D97-AF65-F5344CB8AC3E}">
        <p14:creationId xmlns:p14="http://schemas.microsoft.com/office/powerpoint/2010/main" val="3121051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Phonics Screening Check </a:t>
            </a:r>
            <a:endParaRPr lang="en-GB" dirty="0"/>
          </a:p>
        </p:txBody>
      </p:sp>
      <p:sp>
        <p:nvSpPr>
          <p:cNvPr id="3" name="TextBox 2"/>
          <p:cNvSpPr txBox="1"/>
          <p:nvPr/>
        </p:nvSpPr>
        <p:spPr>
          <a:xfrm>
            <a:off x="611560" y="1124744"/>
            <a:ext cx="7776864" cy="4832092"/>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Completed on a 1:1 basis by a teacher.</a:t>
            </a:r>
          </a:p>
          <a:p>
            <a:pPr marL="285750" indent="-285750">
              <a:buFont typeface="Arial" panose="020B0604020202020204" pitchFamily="34" charset="0"/>
              <a:buChar char="•"/>
            </a:pPr>
            <a:r>
              <a:rPr lang="en-GB" sz="2800" dirty="0" smtClean="0"/>
              <a:t>Usually takes 5-10 minutes, but there is no time limit.</a:t>
            </a:r>
          </a:p>
          <a:p>
            <a:pPr marL="285750" indent="-285750">
              <a:buFont typeface="Arial" panose="020B0604020202020204" pitchFamily="34" charset="0"/>
              <a:buChar char="•"/>
            </a:pPr>
            <a:r>
              <a:rPr lang="en-GB" sz="2800" dirty="0" smtClean="0"/>
              <a:t>Check is 40 words long, 20 pseudo 20 real.</a:t>
            </a:r>
          </a:p>
          <a:p>
            <a:pPr marL="285750" indent="-285750">
              <a:buFont typeface="Arial" panose="020B0604020202020204" pitchFamily="34" charset="0"/>
              <a:buChar char="•"/>
            </a:pPr>
            <a:r>
              <a:rPr lang="en-GB" sz="2800" dirty="0" smtClean="0"/>
              <a:t>Pseudo words are presented with a picture of an alien, so the children think this is the alien’s name</a:t>
            </a:r>
          </a:p>
          <a:p>
            <a:pPr marL="285750" indent="-285750">
              <a:buFont typeface="Arial" panose="020B0604020202020204" pitchFamily="34" charset="0"/>
              <a:buChar char="•"/>
            </a:pPr>
            <a:r>
              <a:rPr lang="en-GB" sz="2800" dirty="0" smtClean="0"/>
              <a:t>Pseudo words are used to help the teacher to be sure that the child is able to decode words not just read them from memory. Then in the future they will be able to decode longer, and more unusual vocabulary.</a:t>
            </a:r>
          </a:p>
        </p:txBody>
      </p:sp>
    </p:spTree>
    <p:extLst>
      <p:ext uri="{BB962C8B-B14F-4D97-AF65-F5344CB8AC3E}">
        <p14:creationId xmlns:p14="http://schemas.microsoft.com/office/powerpoint/2010/main" val="1242843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TotalTime>
  <Words>715</Words>
  <Application>Microsoft Office PowerPoint</Application>
  <PresentationFormat>On-screen Show (4:3)</PresentationFormat>
  <Paragraphs>67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Comic Sans MS</vt:lpstr>
      <vt:lpstr>SassoonPrimaryInfant</vt:lpstr>
      <vt:lpstr>Office Theme</vt:lpstr>
      <vt:lpstr>PowerPoint Presentation</vt:lpstr>
      <vt:lpstr>PowerPoint Presentation</vt:lpstr>
      <vt:lpstr>PowerPoint Presentation</vt:lpstr>
      <vt:lpstr>Year 1</vt:lpstr>
      <vt:lpstr>How does my child learn phonics?</vt:lpstr>
      <vt:lpstr>How does my child learn phonics?</vt:lpstr>
      <vt:lpstr>Real Words &amp; Alien Words</vt:lpstr>
      <vt:lpstr>Phonics Screening Check</vt:lpstr>
      <vt:lpstr>Phonics Screening Check </vt:lpstr>
      <vt:lpstr>PowerPoint Presentation</vt:lpstr>
      <vt:lpstr>PowerPoint Presentation</vt:lpstr>
      <vt:lpstr>How to help at home…</vt:lpstr>
      <vt:lpstr>How to help at home…</vt:lpstr>
      <vt:lpstr>Let’s Meet the Experts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Natasha Bretten</dc:creator>
  <cp:lastModifiedBy>Kirsty Marnoch</cp:lastModifiedBy>
  <cp:revision>15</cp:revision>
  <cp:lastPrinted>2018-03-20T13:08:05Z</cp:lastPrinted>
  <dcterms:created xsi:type="dcterms:W3CDTF">2018-01-23T13:36:16Z</dcterms:created>
  <dcterms:modified xsi:type="dcterms:W3CDTF">2018-03-20T14:34:56Z</dcterms:modified>
</cp:coreProperties>
</file>